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4"/>
    <p:sldMasterId id="2147483683" r:id="rId5"/>
    <p:sldMasterId id="214748368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F6A4D2D-822B-48CD-AB4D-B3F123223DC5}">
  <a:tblStyle styleId="{FF6A4D2D-822B-48CD-AB4D-B3F123223DC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D5237C4-D93B-497D-827D-942B0C9DE336}"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5b696693c9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5b696693c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(choose a friend to trade paintings with) your reference photos, your good copy, your brushes, your palette, and two containers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nevojiten: Broshura juaj e Pikturës, (zgjidhni një mik për të shkëmbyer piktura), fotot tuaja referuese, kopja juaj e mirë, furçat tuaja, paleta juaj dhe dy enë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ያስፈልግዎታል: የእርስዎ ሥዕል ቡክሌት, (ሥዕሎችን ለመገበያየት ጓደኛ ይምረጡ) የማጣቀሻ ፎቶዎችዎ, ጥሩ ቅጂዎ, ብሩሽዎችዎ, ቤተ-ስዕልዎ እና ሁለት የውሃ ማጠራቀሚያዎች.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أنت بحاجة إلى: كتيب الرسم الخاص بك (اختر صديقًا لتبادل اللوحات معه)، صورك المرجعية، نسختك الجيدة، فرشاتك، لوحة الألوان الخاصة بك، وحاويتين من 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է՝ Ձեր նկարչական գրքույկը (ընտրեք ընկերոջ, որի հետ կփոխանակվեք նկարներով), Ձեր տեղեկատու լուսանկարները, Ձեր լավ օրինակը, Ձեր վրձինները, Ձեր պալիտրան և երկու տարա ջուր։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quadern de pintura (trieu un amic amb qui intercanviar quadres), les vostres fotos de referència, la vostra bona còpia, els vostres pinzells, la vostra paleta i dos recipients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今天您需要：您的绘画小册子，（选择一位朋友与之交换绘画作品），您的参考照片，您的精美副本，您的画笔，您的调色板和两容器水。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het volgende nodig: je schilderboekje (kies een vriend(in) om schilderijen mee te ruilen), je referentiefoto's, je goede kopie, je penselen, je palet en twee bakken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این موارد نیاز دارید: دفترچه نقاشی‌تان، (یک دوست را برای تبادل نقاشی با او انتخاب کنید)، عکس‌های مرجع، کپی خوب، قلم‌موها، پالت و دو ظرف آب.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 votre livret de peinture (choisissez un ami avec qui échanger des peintures), vos photos de référence, votre bon exemplaire, vos pinceaux, votre palette et deux récipients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benötigen Sie: Ihr Malheft (wählen Sie einen Freund aus, mit dem Sie die Bilder tauschen), Ihre Referenzfotos, Ihr gutes Exemplar, Ihre Pinsel, Ihre Palette und zwei Behälter mit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તમને જરૂર છે: તમારી પેઇન્ટિંગ બુકલેટ, (ચિત્રોનો વેપાર કરવા માટે એક મિત્ર પસંદ કરો) તમારા સંદર્ભ ફોટા, તમારી સારી નકલ, તમારા બ્રશ, તમારી પેલેટ અને પાણીના બે કન્ટેનર.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चाहिए: आपकी पेंटिंग बुकलेट, (पेंटिंग के आदान-प्रदान के लिए किसी मित्र को चुनें), आपके संदर्भ फोटो, आपकी अच्छी कॉपी, आपके ब्रश, आपका पैलेट और पानी के दो कंटेनर।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(scegli un amico con cui scambiare i dipinti), le tue foto di riferimento, la tua copia migliore, i tuoi pennelli, la tua tavolozza e due contenitori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今日必要なものは、絵画の小冊子、（絵画を交換する友達を選んでください）、参考写真、良質な下絵、筆、パレット、水の入った容器 2 つです。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 필요한 것은 그림책, (그림을 교환할 친구를 선택하세요), 참고 사진, 좋은 사본, 붓, 팔레트, 물통 두 개입니다.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te pêwîstî bi van tiştan heye: Pirtûka te ya Wênesaziyê, (hevalekî hilbijêre ku tabloyên xwe bi wî re biguherînî) wêneyên referansê, kopiya te ya baş, firçeyên te, paleta te û du konteynerên avê.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anda, (pilih rakan untuk menukar lukisan dengan) foto rujukan anda, salinan bagus anda, berus anda, palet anda dan dua bekas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വേണ്ടത്: നിങ്ങളുടെ പെയിന്റിംഗ് ബുക്ക്‌ലെറ്റ്, (പെയിന്റിംഗുകൾ കൈമാറ്റം ചെയ്യാൻ ഒരു സുഹൃത്തിനെ തിരഞ്ഞെടുക്കുക) നിങ്ങളുടെ റഫറൻസ് ഫോട്ടോകൾ, നിങ്ങളുടെ നല്ല പകർപ്പ്, നിങ്ങളുടെ ബ്രഷുകൾ, നിങ്ങളുടെ പാലറ്റ്, രണ്ട് പാത്ര വെള്ളം.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आवश्यक छ: तपाईंको चित्रकला पुस्तिका, (चित्रहरू साट्नको लागि साथी छान्नुहोस्) तपाईंको सन्दर्भ तस्बिरहरू, तपाईंको राम्रो प्रतिलिपि, तपाईंको ब्रश, तपाईंको प्यालेट, र पानीका दुई कन्टेनरहरू।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ته اړتیا ده: ستاسو د نقاشۍ کتابچه، (یو ملګری غوره کړئ چې د نقاشیو سره تبادله وکړي) ستاسو د حوالې عکسونه، ستاسو ښه کاپي، ستاسو برشونه، ستاسو رنګه تخته، او د اوبو دوه کانټینرونه.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Seu livreto de pintura (escolha um amigo para trocar pinturas), suas fotos de referência, seu bom exemplar, seus pincéis, sua paleta e dois recipientes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ਲੋੜ ਹੈ: ਤੁਹਾਡੀ ਪੇਂਟਿੰਗ ਕਿਤਾਬਚਾ, (ਇੱਕ ਦੋਸਤ ਚੁਣੋ ਜਿਸ ਨਾਲ ਪੇਂਟਿੰਗਾਂ ਦਾ ਆਦਾਨ-ਪ੍ਰਦਾਨ ਕੀਤਾ ਜਾ ਸਕੇ) ਆਪਣੀਆਂ ਰੈਫਰੈਂਸ ਫੋਟੋਆਂ, ਤੁਹਾਡੀ ਚੰਗੀ ਕਾਪੀ, ਤੁਹਾਡੇ ਬੁਰਸ਼, ਤੁਹਾਡਾ ਪੈਲੇਟ, ਅਤੇ ਪਾਣੀ ਦੇ ਦੋ ਡੱਬੇ।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понадобится: ваш буклет с образцами картин (выберите друга, с которым вы будете обмениваться картинами), ваши фотографии-образцы, ваш качественный экземпляр, ваши кисти, ваша палитра и две емкости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потребно: Ваша сликарска књижица, (изаберите пријатеља са којим ћете размењивати слике), ваше референтне фотографије, ваша добра копија, ваше четкице, ваша палета и две посуде са водом.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(dooro saaxiib aad ka ganacsato rinjiyeynta) sawiradaada tixraaca, nuqulkaaga wanaagsan, burushkaaga, palette-gaaga, iyo laba weel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 cuaderno de pintura, (elige un amigo para intercambiar pinturas) tus fotos de referencia, tu buena copia, tus pinceles, tu paleta y dos recipientes con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Buklet Lukisan anjeun, (milih babaturan pikeun dagang lukisan) poto rujukan anjeun, salinan anu saé, sikat anjeun, palette anjeun, sareng dua wadah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(chagua rafiki wa kubadilishana naye picha za uchoraji) picha zako za marejeleo, nakala yako nzuri, brashi yako, palette yako, na vyombo viwili vya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(välj en vän att byta målningar med), dina referensfoton, ditt bra exemplar, dina penslar, din palett och två behållare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Painting Booklet, (pumili ng isang kaibigan na ipagpalit ng mga painting) ang iyong mga reference na larawan, ang iyong magandang kopya, ang iyong mga brush, ang iyong palette, at dalawang lalagyan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உங்களுக்குத் தேவையானது: உங்கள் ஓவியக் கையேடு, (ஓவியங்களை வர்த்தகம் செய்ய ஒரு நண்பரைத் தேர்வுசெய்யவும்) உங்கள் குறிப்பு புகைப்படங்கள், உங்கள் நல்ல நகல், உங்கள் தூரிகைகள், உங்கள் தட்டு மற்றும் இரண்டு தண்ணீர் கொள்கலன்கள்.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 สมุดภาพวาดของคุณ (เลือกเพื่อนที่จะแลกเปลี่ยนภาพวาดด้วย) รูปถ่ายอ้างอิงของคุณ สำเนาที่ดีของคุณ พู่กันของคุณ จานสีของคุณ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ihtiyacınız olanlar: Resim Kitapçığınız (resimlerinizi takas edebileceğiniz bir arkadaşınızı seçin), referans fotoğraflarınız, iyi bir kopyanız, fırçalarınız, paletiniz ve iki kap su.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знадобиться: ваш зошит для малювання, (виберіть друга, з яким ви обміняєтеся картинами), ваші фотографії, ваш хороший екземпляр, ваші пензлі, ваша палітра та дві ємності з водою.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ضرورت ہے: آپ کی پینٹنگ بکلیٹ، (پینٹنگز کی تجارت کے لیے کسی دوست کا انتخاب کریں) اپنی حوالہ جاتی تصاویر، آپ کی اچھی کاپی، آپ کے برش، آپ کا پیلیٹ، اور پانی کے دو کنٹینرز۔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Tập tranh vẽ (hãy chọn một người bạn để trao đổi tranh), ảnh tham khảo, bản sao tốt, cọ vẽ, bảng màu và hai thùng đựng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3c37308e49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3c37308e49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aa350f5667_0_4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aa350f5667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9f9b3039ad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9f9b3039ad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Every work-in-progress photo counts towards your goal-setting mark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Çdo foto në proces pune llogaritet drejt vendosjes së qëllimit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እያንዳንዱ በሂደት ላይ ያለ ፎቶ ወደ ግብ ማቀናበሪያ ምልክትዎ ይቆጠራል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كل صورة قيد التنفيذ تُحتسب ضمن هدفك المحدد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ընթացիկ լուսանկար կարևոր է ձեր նպատակին հասնելու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de treball en curs compta per a la teva marca d'objectius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每张正在制作的照片都计入你的目标设定分数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Elke foto die nog in ontwikkeling is, telt mee voor het behalen van je doelstelling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عکس در حال انجام، در راستای هدف تعیین‌شده‌ی شما محسوب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Chaque photo en cours de réalisation compte pour votre objectif de définition d'objectifs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Jedes Work-in-Progress-Foto zählt zu Ihrer Zielsetzungsnote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ચાલુ કાર્યનો ફોટો તમારા ધ્યેય-નિર્માણમાં ગણાય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कार्य-प्रगति फ़ोटो आपके लक्ष्य-निर्धारण चिह्न में गिनी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Ogni foto in lavorazione conta per il raggiungimento del tuo obiettivo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作業中の写真はすべて目標達成にカウントされます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모든 사진은 목표 설정에 반영됩니다.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wêneyek di xebata berdewam de ji bo destnîşankirina armanca we tê hesibandin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Setiap foto yang sedang dalam proses dikira dalam tanda penetapan matlamat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 പുരോഗമിക്കുന്ന ഓരോ ഫോട്ടോയും നിങ്ങളുടെ ലക്ഷ്യ നിർണ്ണയ മാർക്കിലേക്ക് കണക്കാക്കും.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प्रगतिमा रहेको तस्बिरले तपाईंको लक्ष्य निर्धारणमा योगदान पुर्‍याउँछ।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کار روان عکس ستاسو د هدف ټاکلو لپاره حساب کیږي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do trabalho em andamento conta para sua meta de definição de metas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ਹਰੇਕ ਕੰਮ-ਅਧੀਨ ਫੋਟੋ ਤੁਹਾਡੇ ਟੀਚੇ ਨੂੰ ਪੂਰਾ ਕਰਨ ਲਈ ਗਿਣੀ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Каждая фотография в процессе работы учитывается при постановке цели.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Свака фотографија у току рада доприноси вашем циљу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Sawir kasta oo shaqada ku jira wuxuu ku xisaabtamayaa calaamadda yool-dejinta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del trabajo en progreso cuenta para alcanzar tu objetivo.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Saban poto anu nuju lumangsung diitung kana tanda netepkeun tujuan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picha inayoendelea inahesabiwa katika alama yako ya kuweka lengo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Varje foto av pågående arbete räknas mot ditt målsättningsbetyg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bawat work-in-progress na larawan ay binibilang sa iyong marka sa pagtatakda ng layunin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செயல்பாட்டில் உள்ள புகைப்படமும் உங்கள் இலக்கை நிர்ணயிக்கும் குறியை நோக்கி கணக்கிடப்படும்.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รูปถ่ายทุกรูปที่ยังอยู่ระหว่างดำเนินการจะนับรวมในการตั้งเป้าหมายของคุณ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aşamasındaki her fotoğraf, hedef belirleme hedefinize ulaşmanıza katkıda bulunur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Кожне фото в процесі роботи зараховується для досягнення вашої мети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کام جاری تصویر کا شمار آپ کے ہدف کے تعین کے نشان میں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Mỗi bức ảnh đang trong quá trình thực hiện đều được tính vào mục tiêu bạn đặt 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9ef14ca131_0_6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9ef14ca131_0_6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aa647b0a73_0_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aa647b0a73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December 2024 generated on 4/18/2025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These students still have to complete their art history assignment: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Këta studentë duhet të kryejnë ende detyrën e tyre të historisë së artit: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 يزال يتعين على هؤلاء الطلاب إكمال مهمة تاريخ الفن الخاصة بهم: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 ուսանողները դեռ պետք է ավարտեն իրենց արվեստի պատմության առաջադրանքը.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这些学生仍然需要完成他们的艺术史作业：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Deze studenten moeten hun kunstgeschiedenisopdracht nog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دانش آموزان هنوز باید تکالیف تاریخ هنر خود را تکمیل کنند: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Ces étudiants doivent encore terminer leur devoir d’histoire de l’art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Diese Studierenden müssen ihre kunsthistorische Aufgabe noch erledigen: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વિદ્યાર્થીઓએ હજુ પણ તેમની કલા ઇતિહાસ સોંપણી પૂર્ણ કરવાની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इन छात्रों को अभी भी अपना कला इतिहास का कार्य पूरा करना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Questi studenti devono ancora completare il compito di storia dell'arte: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これらの学生はまだ美術史の課題を完了する必要があります。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 학생들은 여전히 ​​미술사 과제를 완료해야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 xwendekar hîn jî neçar in ku peywira dîroka hunera xwe temam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विद्यार्थीहरूले अझै पनि आफ्नो कला इतिहास असाइनमेन्ट पूरा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زده کونکي لاهم باید خپل د هنر تاریخ دنده بشپړه کړي: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Esses alunos ainda precisam concluir sua tarefa de história da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ਇਹਨਾਂ ਵਿਦਿਆਰਥੀਆਂ ਨੂੰ ਅਜੇ ਵੀ ਆਪਣੀ ਕਲਾ ਇਤਿਹਾਸ ਅਸਾਈਨਮੈਂਟ ਨੂੰ ਪੂਰਾ ਕਰਨਾ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Этим студентам еще предстоит выполнить задание по истории искусств: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Ови ученици још увек морају да заврше свој задатак из историје уметности: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Ardaydani wali waa inay dhamaystiraan hawshooda taariikheed ee farshaxanka: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Estos estudiantes aún tienen que completar su tarea de historia del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Wanafunzi hawa bado wanapaswa kukamilisha kazi yao ya historia ya sanaa: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Dessa elever måste fortfarande slutföra sin konsthistoriska uppgift: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Kailangan pa ring tapusin ng mga mag-aaral na ito ang kanilang assignment sa art history: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இந்த மாணவர்கள் இன்னும் கலை வரலாற்றுப் பணியை முடிக்க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นักเรียนเหล่านี้ยังคงต้องทำงานมอบหมายประวัติศาสตร์ศิลปะให้เสร็จสิ้น: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öğrencilerin hâlâ sanat tarihi ödevlerini tamamlamaları gerekiyor: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 студенти ще мають виконати завдання з історії мистецтва: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 طلباء کو ابھی بھی اپنی آرٹ کی تاریخ کی تفویض مکمل کرنی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học sinh này vẫn phải hoàn thành bài tập lịch sử nghệ thuật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cb7c699f29_0_1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cb7c699f29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9d425cb19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9d425cb1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9d425cb19c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9d425cb19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1a8202a69e_0_18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1a8202a69e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a93890a490_0_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a93890a490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1a8202a69e_0_7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1a8202a69e_0_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1) Finish the peer feedback FIRST! 2) Stick to your colour scheme. 3) Build up darkness with many light layers painted on top of each other. 4) Start in the back, and work to the front. 5) With each layer, ask yourself where you can make it darker, a more specific colour, and more detailed. 6) Carefully mixed greys show more skill than bright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 çfarë duhet të bëj sot? 1) Përfundo së pari reagimet nga kolegët! 2) Përmbaju skemës tënde të ngjyrave. 3) Ndërto errësirën me shumë shtresa të lehta të pikturuara njëra mbi tjetrën. 4) Fillo nga prapa dhe vazhdo përpara. 5) Me secilën shtresë, pyet veten se ku mund ta bësh më të errët, një ngjyrë më specifike dhe më të detajuar. 6) Gritë e përziera me kujdes tregojnë më shumë aftësi sesa ngjyrat e ndezura.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1) በመጀመሪያ የእኩዮችን አስተያየት ጨርስ! 2) በቀለም ንድፍዎ ላይ ይጣበቃሉ. 3) እርስ በእርሳቸው ላይ ብዙ የብርሃን ንጣፎችን በመሳል ጨለማን ይገንቡ። 4) ከኋላ ይጀምሩ እና ወደ ፊት ይስሩ። 5) በእያንዳንዱ ንብርብር ፣ ጨለማ ፣ የበለጠ የተለየ ቀለም እና የበለጠ ዝርዝር የት ማድረግ እንደሚችሉ እራስዎን ይጠይቁ። 6) በጥንቃቄ የተደባለቁ ግራጫዎች ከደማቅ ቀለሞች የበለጠ ችሎታ ያሳያሉ.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إذن، ماذا عليّ فعله اليوم؟ ١) إنهاء ملاحظات الزملاء أولًا! ٢) الالتزام بمخطط الألوان. ٣) بناء طبقة داكنة بطبقات فاتحة متعددة مطلية فوق بعضها البعض. ٤) البدء من الخلف، والانتقال إلى الأمام. ٥) مع كل طبقة، اسأل نفسك أين يمكنك جعلها أغمق، ولونًا أكثر تحديدًا، وتفصيلًا. ٦) يُظهر مزج درجات الرمادي بعناية مهارة أكبر من الألوان الزاهية.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1) ԱՌԱՋԻՆԸ ավարտեք հասակակիցների կարծիքը։ 2) Հետևեք ձեր գունային սխեմային։ 3) Մութը ավելացրեք միմյանց վրա նկարված բազմաթիվ բաց շերտերով։ 4) Սկսեք հետևից և շարունակեք առաջ։ 5) Յուրաքանչյուր շերտի հետ հարցրեք ինքներդ ձեզ, թե որտեղ կարող եք այն դարձնել ավելի մուգ, ավելի յուրահատուկ գույնով և ավելի մանրամասն։ 6) Զգուշորեն խառնված մոխրագույն գույներն ավելի շատ հմտություն են ցույց տալիս, քան վառ գույները։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Doncs, què hauria de fer avui? 1) PRIMER acaba els comentaris dels companys! 2) Mantén la teva combinació de colors. 3) Crea foscor amb moltes capes clares pintades una sobre l'altra. 4) Comença per darrere i avança cap al davant. 5) Amb cada capa, pregunta't on pots fer-la més fosca, d'un color més específic i amb més detall. 6) Els grisos barrejats amb cura mostren més habilitat que els colors brillants.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那么我今天应该做什么呢？1) 先完成同伴反馈！2) 坚持你的配色方案。3) 用多层浅色叠加来营造暗色。4) 从后面开始，逐渐向前。5) 画每一层的时候，问问自己哪里可以调得更深、颜色更明确、细节更丰富。6) 精心调配的灰色比亮色更能体现技巧。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1) Maak EERST de feedback van collega's af! 2) Houd je aan je kleurenschema. 3) Bouw het donker op met veel lichte lagen over elkaar heen. 4) Begin achterin en werk naar voren toe. 5) Vraag jezelf bij elke laag af waar je hem donkerder, specifieker en gedetailleerder kunt maken. 6) Zorgvuldig gemengde grijstinten tonen meer vakmanschap dan felle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چه کار کنم؟ ۱) اول بازخورد همکاران را تمام کن! ۲) به طرح رنگی خودت پایبند باش. ۳) با لایه‌های روشن زیادی که روی هم رنگ‌آمیزی شده‌اند، تیرگی ایجاد کن. ۴) از پشت شروع کن و به سمت جلو برو. ۵) با هر لایه، از خودت بپرس کجا می‌توانی آن را تیره‌تر، خاص‌تر و با جزئیات بیشتر کنی. ۶) خاکستری‌هایی که با دقت ترکیب شده‌اند، مهارت بیشتری نسبت به رنگ‌های روشن نشان می‌دهند.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1) Terminez d'abord les commentaires des pairs ! 2) Tenez-vous-en à votre palette de couleurs. 3) Construisez l'obscurité avec de nombreuses couches claires peintes les unes sur les autres. 4) Commencez par l'arrière et travaillez vers l'avant. 5) À chaque couche, demandez-vous où vous pouvez la rendre plus sombre, une couleur plus spécifique et plus détaillée. 6) Des gris soigneusement mélangés montrent plus de compétence que des couleurs vives.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1) Zuerst das Peer-Feedback fertigstellen! 2) Farbschema beibehalten. 3) Dunkelheit aufbauen, indem viele helle Schichten übereinander gemalt werden. 4) Hinten anfangen und nach vorne arbeiten. 5) Bei jeder Schicht überlegen, wo man sie dunkler, farblicher und detaillierter gestalten kann. 6) Sorgfältig gemischte Grautöne zeugen von mehr Geschick als grelle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૧) પહેલા પીઅર ફીડબેક પૂર્ણ કરો! ૨) તમારી રંગ યોજનાને વળગી રહો. ૩) એકબીજાની ઉપર ઘણા પ્રકાશ સ્તરો દોરીને અંધારામાં વધારો કરો. ૪) પાછળથી શરૂ કરો અને આગળના ભાગમાં કામ કરો. ૫) દરેક સ્તર સાથે, તમારી જાતને પૂછો કે તમે તેને ક્યાં ઘાટો, વધુ ચોક્કસ રંગ અને વધુ વિગતવાર બનાવી શકો છો. ૬) કાળજીપૂર્વક મિશ્રિત ગ્રે રંગ તેજસ્વી રંગો કરતાં વધુ કુશળતા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1) सबसे पहले साथियों की प्रतिक्रिया पूरी करो! 2) अपनी रंग योजना पर कायम रहो। 3) एक के ऊपर एक कई हल्की परतें लगाकर गहरा रंग बनाओ। 4) पीछे से शुरू करो और आगे की ओर बढ़ो। 5) हर परत के साथ, खुद से पूछो कि कहाँ इसे और गहरा, और कहाँ एक विशिष्ट रंग, और कहाँ अधिक विस्तृत बनाया जा सकता है। 6) ध्यान से मिलाए गए स्लेटी रंग, चटख रंगों की तुलना में ज़्यादा कुशलता दिखाते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1) Completare PRIMA il feedback dei colleghi! 2) Attenersi al proprio schema di colori. 3) Costruire l'oscurità con molti strati chiari uno sopra l'altro. 4) Iniziare dal retro e procedere verso la parte anteriore. 5) Con ogni strato, chiedersi dove si può rendere più scuro, un colore più specifico e più dettagliato. 6) I grigi miscelati con cura dimostrano più abilità rispetto ai colori vivaci.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 1) ピアフィードバックをまずは終わらせる！ 2) 色彩設計をしっかり守る。 3) 明るい色を重ね塗りして、暗さを増していく。 4) 奥から手前へ進む。 5) それぞれのレイヤーで、どこをもっと暗く、より具体的な色で、より細かく描けるかを考える。 6) 丁寧に混ぜ合わせたグレーは、明るい色よりも技巧を凝らした表現になる。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1) 먼저 동료 피드백을 끝내세요! 2) 색 구성표를 고수하세요. 3) 밝은 색을 여러 겹 칠해서 어둡게 칠하세요. 4) 뒤에서 시작해서 앞으로 칠하세요. 5) 각 겹칠 때마다 어디를 더 어둡게, 어디를 더 구체적으로, 어디를 더 자세하게 칠할 수 있을지 스스로에게 물어보세요. 6) 신중하게 섞은 회색은 밝은 색보다 더 뛰어난 표현력을 보여줍니다.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1) PÊŞÎ nirxandina hevalan temam bike! 2) Li gorî şêmaya xwe ya rengan tevbigere. 3) Tarîtiyê bi gelek tebeqeyên ronahî yên li ser hev boyaxkirî ava bike. 4) Ji paş ve dest pê bike û ber bi pêş ve bixebite. 5) Bi her tebeqeyê re, ji xwe bipirse ka tu dikarî wê li ku tarîtir, bi rengekî taybetîtir û bi hûrgilîtir bikî. 6) Rengên gewr ên bi baldarî hatine tevlihevkirin ji rengên geş jêhatîtir nîşan didin.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1) Selesaikan maklum balas rakan sebaya TERLEBIH DAHULU! 2) Berpegang kepada skema warna anda. 3) Bina kegelapan dengan banyak lapisan cahaya dicat di atas satu sama lain. 4) Mulakan di belakang, dan kerja ke hadapan. 5) Dengan setiap lapisan, tanya diri anda di mana anda boleh menjadikannya lebih gelap, warna yang lebih khusus dan lebih terperinci. 6) Kelabu yang dicampur dengan teliti menunjukkan lebih kemahiran daripada warna terang.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1) ആദ്യം പിയർ ഫീഡ്‌ബാക്ക് പൂർത്തിയാക്കുക! 2) നിങ്ങളുടെ കളർ സ്കീമിൽ ഉറച്ചുനിൽക്കുക. 3) പരസ്പരം മുകളിൽ നിരവധി പ്രകാശ പാളികൾ വരച്ച് ഇരുട്ട് സൃഷ്ടിക്കുക. 4) പിന്നിൽ നിന്ന് ആരംഭിച്ച് മുന്നിലേക്ക് പ്രവർത്തിക്കുക. 5) ഓരോ ലെയറും ഉപയോഗിച്ച്, നിങ്ങൾക്ക് എവിടെയാണ് അതിനെ ഇരുണ്ടതാക്കാൻ കഴിയുക, കൂടുതൽ നിർദ്ദിഷ്ട നിറം, കൂടുതൽ വിശദമായത് എന്നിവ ചെയ്യാൻ കഴിയുക എന്ന് സ്വയം ചോദിക്കുക. 6) ശ്രദ്ധാപൂർവ്വം കലർത്തിയ ചാരനിറങ്ങൾ തിളക്കമുള്ള നിറങ്ങളേക്കാൾ കൂടുതൽ വൈദഗ്ദ്ധ്യം കാണിക്കുന്നു.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१) पहिले साथीहरूको प्रतिक्रिया समाप्त गर्नुहोस्! २) आफ्नो रंग योजनामा ​​अडिग रहनुहोस्। ३) एकअर्काको माथि धेरै प्रकाश तहहरू रंगाएर अँध्यारो बनाउनुहोस्। ४) पछाडिबाट सुरु गर्नुहोस्, र अगाडि काम गर्नुहोस्। ५) प्रत्येक तहको साथ, आफैलाई सोध्नुहोस् कि तपाईं यसलाई कहाँ गाढा, थप विशिष्ट रंग, र थप विस्तृत बनाउन सक्नुहुन्छ। ६) सावधानीपूर्वक मिश्रित खैरो रंगहरूले उज्यालो रंगहरू भन्दा बढी सीप देखाउँछन्।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۱) لومړی د ملګرو نظرونه بشپړ کړئ! ۲) خپل رنګ سکیم ته ودرېږئ. ۳) د یو بل په سر کې د ډیری رڼا طبقو سره تیاره جوړه کړئ. ۴) له شا څخه پیل وکړئ، او مخ ته کار وکړئ. ۵) د هرې طبقې سره، له ځانه وپوښتئ چې تاسو چیرته کولی شئ دا تیاره، یو ډیر مشخص رنګ، او ډیر مفصل کړئ. ۶) په احتیاط سره مخلوط شوي خړ رنګونه د روښانه رنګونو په پرتله ډیر مهارت 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1) Termine o feedback dos colegas PRIMEIRO! 2) Mantenha o seu esquema de cores. 3) Crie a escuridão com muitas camadas claras pintadas umas sobre as outras. 4) Comece por trás e trabalhe até a frente. 5) A cada camada, pergunte-se onde você pode torná-la mais escura, com uma cor mais específica e mais detalhada. 6) Cinzas cuidadosamente misturados demonstram mais habilidade do que cores brilhantes.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1) ਪਹਿਲਾਂ ਪੀਅਰ ਫੀਡਬੈਕ ਨੂੰ ਪੂਰਾ ਕਰੋ! 2) ਆਪਣੀ ਰੰਗ ਸਕੀਮ 'ਤੇ ਬਣੇ ਰਹੋ। 3) ਇੱਕ ਦੂਜੇ ਦੇ ਉੱਪਰ ਪੇਂਟ ਕੀਤੀਆਂ ਕਈ ਰੌਸ਼ਨੀ ਦੀਆਂ ਪਰਤਾਂ ਨਾਲ ਹਨੇਰਾ ਬਣਾਓ। 4) ਪਿੱਛੇ ਤੋਂ ਸ਼ੁਰੂ ਕਰੋ, ਅਤੇ ਅੱਗੇ ਵੱਲ ਕੰਮ ਕਰੋ। 5) ਹਰੇਕ ਪਰਤ ਦੇ ਨਾਲ, ਆਪਣੇ ਆਪ ਤੋਂ ਪੁੱਛੋ ਕਿ ਤੁਸੀਂ ਇਸਨੂੰ ਕਿੱਥੇ ਗੂੜ੍ਹਾ, ਇੱਕ ਵਧੇਰੇ ਖਾਸ ਰੰਗ, ਅਤੇ ਵਧੇਰੇ ਵਿਸਤ੍ਰਿਤ ਬਣਾ ਸਕਦੇ ਹੋ। 6) ਧਿਆਨ ਨਾਲ ਮਿਲਾਏ ਗਏ ਸਲੇਟੀ ਚਮਕਦਾਰ ਰੰਗਾਂ ਨਾਲੋਂ ਵਧੇਰੇ ਹੁਨਰ ਦਿਖਾਉਂਦੇ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что мне делать сегодня? 1) СНАЧАЛА закончить с отзывами коллег! 2) Придерживайтесь своей цветовой схемы. 3) Создавайте тёмные участки, накладывая друг на друга множество светлых слоёв. 4) Начните с заднего плана и продвигайтесь к переднему. 5) С каждым слоем спрашивайте себя, где его можно сделать темнее, более определённым цветом и более детализированным. 6) Тщательно смешанные оттенки серого демонстрируют больше мастерства, чем яркие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Дакле, шта би требало да радим данас? 1) ПРВО завршим са повратним информацијама од вршњака! 2) Држите се своје шеме боја. 3) Направите тамни део са много светлих слојева насликаних један преко другог. 4) Почните од позади и радите ка напреду. 5) Са сваким слојем, запитајте се где можете да га учините тамнијим, специфичнијом бојом и детаљнијим. 6) Пажљиво помешане сиве боје показују више вештине од светлих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1) U dhame jawaab celinta asxaabta marka ugu horraysa! 2) Ku dheji nidaamka midabkaaga. 3) Dhis gudcur leh lakabyo iftiin badan oo midba midka kale ku sawiran yahay. 4) Ka bilow dhabarka, una shaqee dhinaca hore. 5) Lakab kasta, is weydii meesha aad ka dhigi karto madow, midab gaar ah, iyo faahfaahin dheeraad ah. 6) Cawlan si taxadar leh isku qasan ayaa muujinaya xirfad ka badan midabada dhalaalaya.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1) ¡Termina la retroalimentación de tus compañeros PRIMERO! 2) Mantén tu esquema de colores. 3) Crea oscuridad con varias capas de luz superpuestas. 4) Empieza por atrás y avanza hacia adelante. 5) Con cada capa, pregúntate dónde puedes oscurecerla, usar un color más específico y más detallado. 6) Mezclar grises con cuidado demuestra más habilidad que los colores brillantes.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1) Réngsékeun heula réspon babaturan! 2) Lengket skéma warna Anjeun. 3) Ngawangun gelap kalayan seueur lapisan cahaya anu dicét dina luhureun masing-masing. 4) Mimitian di tukang, jeung gawe ka hareup. 5) Kalayan unggal lapisan, tanyakeun ka diri anjeun dimana anjeun tiasa ngajantenkeun langkung poék, warna anu langkung spésifik, sareng langkung rinci. 6) Grays dicampur taliti némbongkeun skill leuwih ti kelir caang.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1) Maliza maoni ya rika KWANZA! 2) Shikilia mpango wako wa rangi. 3) Jenga giza na tabaka nyingi za mwanga zilizopakwa juu ya kila mmoja. 4) Anza nyuma, na ufanyie kazi mbele. 5) Kwa kila safu, jiulize ni wapi unaweza kuifanya iwe nyeusi zaidi, rangi maalum zaidi, na maelezo zaidi. 6) Grays zilizochanganywa kwa uangalifu zinaonyesha ustadi zaidi kuliko rangi angavu.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1) Avsluta kamratfeedbacken FÖRST! 2) Håll dig till ditt färgschema. 3) Bygg upp mörker med många ljusa lager målade ovanpå varandra. 4) Börja baktill och arbeta dig framåt. 5) Fråga dig själv var du kan göra varje lager mörkare, få en mer specifik färg och göra det mer detaljerat. 6) Noggrant blandade gråtoner visar mer skicklighet än ljusa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1) Tapusin MUNA ang feedback ng peer! 2) Manatili sa iyong scheme ng kulay. 3) Bumuo ng kadiliman na may maraming liwanag na layer na ipininta sa ibabaw ng bawat isa. 4) Magsimula sa likod, at magtrabaho sa harap. 5) Sa bawat layer, tanungin ang iyong sarili kung saan mo ito magagawang mas madilim, mas tiyak na kulay, at mas detalyado. 6) Ang maingat na pinaghalong kulay abo ay nagpapakita ng higit na kasanayan kaysa sa mga maliliwanag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1) முதலில் சகாக்களின் கருத்தை முடிக்கவும்! 2) உங்கள் வண்ணத் திட்டத்தில் ஒட்டிக்கொள்ளவும். 3) பல ஒளி அடுக்குகளை ஒன்றன் மேல் ஒன்றாக வரைந்து இருளை உருவாக்குங்கள். 4) பின்புறத்தில் தொடங்கி, முன்பக்கத்திற்குச் செல்லுங்கள். 5) ஒவ்வொரு அடுக்கிலும், அதை எங்கு இருண்டதாகவும், மிகவும் குறிப்பிட்ட நிறமாகவும், மேலும் விரிவாகவும் மாற்றலாம் என்று உங்களை நீங்களே கேட்டுக்கொள்ளுங்கள். 6) கவனமாக கலந்த சாம்பல் நிறங்கள் பிரகாசமான வண்ணங்களை விட அதிக திறமையைக் காட்டுகின்றன.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1) ทำการติชมจากเพื่อนให้เสร็จก่อน! 2) ยึดตามโทนสีของคุณ 3) เพิ่มความดำด้วยชั้นสีอ่อนหลายๆ ชั้นทับกัน 4) เริ่มจากด้านหลังแล้วค่อยมาด้านหน้า 5) ในแต่ละชั้น ถามตัวเองว่าคุณสามารถทำให้มันเข้มขึ้น สีที่เฉพาะเจาะจงขึ้น และรายละเอียดมากขึ้นตรงไหนได้บ้าง 6) การผสมสีเทาอย่างระมัดระวังแสดงให้เห็นถึงทักษะมากกว่าสีสว่าง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1) ÖNCE akran geri bildirimini bitirin! 2) Renk şemanıza sadık kalın. 3) Üst üste boyanmış birçok açık katmanla koyuluğu artırın. 4) Arkadan başlayın ve öne doğru ilerleyin. 5) Her katmanda, nerede daha koyu, daha belirgin bir renk ve daha ayrıntılı hale getirebileceğinizi kendinize sorun. 6) Dikkatlice karıştırılmış griler, parlak renklerden daha fazla beceri gösterir.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Отже, що мені робити сьогодні? 1) СПОЧАТКУ завершіть зворотний зв'язок від колег! 2) Дотримуйтесь своєї колірної гами. 3) Зробіть темний колір за допомогою багатьох світлих шарів, намальованих один на одному. 4) Почніть з заднього плану та рухайтеся до переднього. 5) З кожним шаром запитуйте себе, де ви можете зробити його темнішим, більш конкретним та детальнішим. 6) Ретельно змішані сірі кольори демонструють більше майстерності, ніж яскраві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1) سب سے پہلے ہم مرتبہ کی رائے کو ختم کریں! 2) اپنی رنگ سکیم پر قائم رہیں۔ 3) ایک دوسرے کے اوپر پینٹ کی گئی بہت سی روشنی کی تہوں کے ساتھ اندھیرے کو بنائیں۔ 4) پیچھے سے شروع کریں، اور سامنے سے کام کریں۔ 5) ہر پرت کے ساتھ، اپنے آپ سے پوچھیں کہ آپ اسے کہاں گہرا، زیادہ مخصوص رنگ، اور مزید تفصیل سے بنا سکتے ہیں۔ 6) احتیاط سے ملا ہوا گرے روشن رنگوں سے زیادہ مہارت دکھاتا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1) Hoàn thành phần phản hồi của bạn bè TRƯỚC TIÊN! 2) Bám sát bảng màu của bạn. 3) Tạo độ tối bằng cách sơn nhiều lớp màu sáng chồng lên nhau. 4) Bắt đầu từ phía sau và tiến dần ra phía trước. 5) Với mỗi lớp, hãy tự hỏi mình nên làm tối hơn, cụ thể hơn và chi tiết hơn ở đâu. 6) Pha trộn màu xám cẩn thận thể hiện sự khéo léo hơn so với các màu sáng.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0486c1448e_0_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0486c1448e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555537c0db_0_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555537c0db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December 2024 generated on 4/26/2025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Please help vote for the watercolour all-time hall of fame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Ju lutemi ndihmoni të votoni për sallën e famës të të gjitha kohërave me bojëra uji</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الرجاء المساعدة في التصويت لصالح قاعة مشاهير الألوان المائية على الإطلاق</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Խնդրում եմ օգնեք քվեարկել ջրաներկի բոլոր ժամանակների փառքի սրահի օգտին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请帮助投票选出水彩画史上的名人堂</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Help alstublieft stemmen voor de aquarel aller tijden hall of fame</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لطفا در رای دادن به تالار مشاهیر تمام دوران آبرنگ کمک کنید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S'il vous plaît, aidez-nous à voter pour le Temple de la renommée de tous les temps en matière d'aquarelle.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Bitte helfen Sie mit, für die All-Time Hall of Fame für Aquarelle zu stimmen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કૃપા કરીને વોટરકલર ઓલ-ટાઈમ હોલ ઓફ ફેમ માટે મત આપવામાં મદદ કરો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कृपया वॉटरकलर सर्वकालिक प्रसिद्धि वाले हॉल के लिए वोट करने में मदद करें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Italiano</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Per favore aiutaci a votare per la Hall of Fame di tutti i tempi dell'acquerello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水彩画史上の殿堂入りへの投票にご協力ください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수채화 역대 명예의 전당 투표를 도와주세요</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Ji kerema xwe re bibin alîkar ku dengê xwe bidin salona navdar a hemî-demî ya avareng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कृपया वाटर कलर अल-टाइम हल अफ फेमको लागि मतदान गर्न मद्दत गर्नुहोस्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مهرباني وکړئ د اوبو رنګ هر وخت د شهرت تالار ته رایه ورکړئ</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Por favor, ajude a votar no hall da fama de todos os tempos da aquarela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ਕਿਰਪਾ ਕਰਕੇ ਵਾਟਰ ਕਲਰ ਆਲ-ਟਾਈਮ ਹਾਲ ਆਫ਼ ਫੇਮ ਲਈ ਵੋਟ ਪਾਉਣ ਵਿੱਚ ਮਦਦ ਕਰੋ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Пожалуйста, помогите проголосовать за Зал славы акварели всех времен.</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Помозите да гласате за Кућу славних акварела свих времена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Fadlan ka caawi inaad u codayso hoolka caanka ah ee midab-biyoodka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Por favor ayuda a votar por el salón de la fama de todos los tiempos de la acuarela.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Tafadhali saidia kupigia kura ukumbi wa umaarufu wa muda wote wa watercolor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Snälla hjälp till att rösta på akvarell all-time hall of fame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Mangyaring tumulong sa pagboto para sa watercolor all-time hall of fame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வாட்டர்கலர் ஆல் டைம் ஹால் ஆஃப் ஃபேமிற்கு வாக்களிக்க உதவவும்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โปรดช่วยโหวตให้หอเกียรติยศสีน้ำตลอดกาล</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Lütfen tüm zamanların sulu boya şöhretler listesine oy vermenize yardımcı olun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Будь ласка, допоможіть проголосувати за акварельний зал слави всіх часів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براہ کرم واٹر کلر آل ٹائم ہال آف فیم کو ووٹ دینے میں مدد کریں۔</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Hãy giúp bỏ phiếu cho đại sảnh danh vọng màu nước mọi thời đại</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555537c0d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555537c0d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56fd2ba6ee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56fd2ba6e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Clay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me argjilë nga ish-studentë të tjerë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የሸክላ ፕሮጀክቶች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الطين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Կավե նախագծեր նախկին ուսանողների կողմից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d'argila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往届学生的陶艺作品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Kleiprojecten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سفالی از دانشجویان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en argile réalisés par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Tonprojekte ehemaliger Studenten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માટીના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मिट्टी की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in argilla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卒業生による粘土作品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점토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gilê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tanah liat dari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കളിമൺ പ്രോജക്ടുകൾ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माटोका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څخه د خټې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em argila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ਮਿੱਟੀ ਦੇ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Глиняные проекты бывших студентов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Глинени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Mashaariicda dhoobada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arcilla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liat ti urut mahasiswa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udongo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Lerprojekt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proyektong luwad mula sa mga dating estudyante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களிமண்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โครงการดินเหนียวจากศิษย์เก่า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kil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Глиняні роботи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مٹی کے منصوبے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đất sét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a257ead662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a257ead66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a257ead662_0_8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a257ead662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a257ead662_0_8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a257ead662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a257ead662_0_9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a257ead662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a257ead662_0_9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a257ead662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a257ead662_0_10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a257ead662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27c4f53aa4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27c4f53a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a257ead662_0_10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a257ead662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a257ead662_0_1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a257ead662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101b5c1b133_0_3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101b5c1b133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bdf1d75939_0_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bdf1d7593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bdf1d75939_0_1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bdf1d75939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bdf1d75939_0_2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bdf1d7593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bdf1d75939_0_2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bdf1d75939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bdf1d75939_0_3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bdf1d75939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bdf1d75939_0_3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bdf1d75939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bdf1d75939_0_4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bdf1d75939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0486c1448e_0_2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0486c1448e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bdf1d75939_0_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bdf1d75939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bdf1d75939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bdf1d759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1a8202a69e_0_6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21a8202a69e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time for you to choose cubbies for clay!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koha që ju të zgjidhni sirtarë për argjilën!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ለሸክላ ኩቢዎችን ለመምረጥ ጊዜው አሁን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لقد حان الوقت لاختيار مكعبات الطين!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որ դուք ընտրեք կավի համար նախատեսված խորանարդիկներ։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que triïs cubbies per a argila!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现在该是您选择粘土容器的时候了！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tijd om vakjes voor klei te kiezen!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 آن رسیده که برای گِل، حبه‌های کوچک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pour vous de choisir des casiers pour l'argile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Zeit für Sie, sich für Tonfächer zu entscheiden!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માટી માટે ક્યુબી પસંદ કરવાનો સમય આવી ગયો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समय आ गया है कि आप मिट्टी के लिए कुर्सियां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scegliere i cubicoli per l'argilla!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粘土用のキューブを選ぶ時が来ました!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이제 점토를 위한 공간을 선택할 시간입니다!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kubiyên ji bo axê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Sudah tiba masanya untuk anda memilih cubbies untuk tanah liat!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കളിമണ്ണിനായി ക്യൂബികൾ തിരഞ്ഞെടുക്കേണ്ട സമയമാണിത്!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माटोको लागि क्युबी छनौट गर्ने समय आएको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ستاسو لپاره وخت دی چې د خټو لپاره کیوبي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hora de você escolher cubículos para argila!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ਤੁਹਾਡੇ ਲਈ ਮਿੱਟੀ ਲਈ ਕਿਊਬੀ ਚੁਣਨ ਦਾ ਸਮਾਂ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Настало время выбрать ячейку для глины!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изаберете кутије за глину!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waqtigii aad dooran lahayd cubbies dhoobada!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hora de que elijas cubículos para arcilla!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Geus waktuna pikeun anjeun milih cubbies pikeun liat!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wewe kuchagua cubbies kwa udongo!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dags för dig att välja små lerförvaringsutrymmen!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Panahon na para pumili ka ng mga cubbies para sa luad!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களிமண்ணுக்கு க்யூபிகளைத் தேர்ந்தெடுக்க வேண்டிய நேரம் இது!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ถึงเวลาที่คุณจะต้องเลือก cubbies สำหรับดินเหนียวแล้ว!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 için bölmeleri seçmenin zamanı geldi!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Настав час вибрати кубики для глини!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 وقت آگیا ہے کہ آپ مٹی کے لیے کیوبز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bạn chọn những ô vuông để nặn đất sét!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aa647b0a7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aa647b0a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103b6f770b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103b6f770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11/27/2025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Please get out your painting booklet. You will be writing your last goals of the painting project today. The assignment is on the last page.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You will be writing your last goals of the painting project today.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Ju lutem nxirrni broshurën tuaj të pikturës. Sot do të shkruani qëllimet tuaja të fundit të projektit të pikturës. Detyra është në faqen e fundit.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እባክዎን የስዕል መጽሃፍዎን ያውጡ። የሥዕል ፕሮጀክት የመጨረሻ ግቦችዎን ዛሬ ይጽፋሉ። ምደባው በመጨረሻው ገጽ ላይ ነው.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تفضلوا بإحضار كُتيّب الرسم. ستكتبون اليوم آخر أهداف مشروع الرسم. الواجب موجود في الصفحة الأخيرة.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Խնդրում եմ, վերցրեք ձեր նկարչական գրքույկը։ Այսօր դուք կգրեք ձեր նկարչական նախագծի վերջին նպատակները։ Առաջադրանքը վերջին էջում է։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us plau, traieu el vostre quadern de pintura. Avui escriureu els vostres últims objectius del projecte de pintura. La tasca és a l'última pàgina.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请拿出你的绘画练习册。今天你要写下你绘画项目的最后目标。作业在最后一页。😊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 je schilderboekje er maar bij. Je schrijft vandaag je laatste doelen voor het schilderproject. De opdracht staat op de laatste pagina.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لطفا دفترچه نقاشی‌تان را بیرون بیاورید. امروز آخرین اهداف پروژه نقاشی‌تان را خواهید نوشت. تکلیف در صفحه آخر است.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Veuillez sortir votre carnet de peinture. Vous y noterez aujourd'hui vos objectifs finaux pour ce projet. La consigne se trouve à la dernière page.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 holt euer Malheft heraus. Heute schreibt ihr eure letzten Ziele für das Malprojekt auf. Die Aufgabe findet ihr auf der letzten Seite.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કૃપા કરીને તમારી પેઇન્ટિંગ બુકલેટ કાઢો. તમે આજે પેઇન્ટિંગ પ્રોજેક્ટના તમારા છેલ્લા ધ્યેયો લખી રહ્યા છો. સોંપણી છેલ્લા પાના પર છે.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अपनी पेंटिंग बुकलेट निकालिए। आज आप पेंटिंग प्रोजेक्ट के अपने आखिरी लक्ष्य लिखेंगे। असाइनमेंट आखिरी पन्ने पर है।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 favore, tira fuori il tuo quaderno di pittura. Oggi scriverai gli ultimi obiettivi del progetto di pittura. Il compito è nell'ultima pagina.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絵の小冊子を取り出してください。今日は絵のプロジェクトの最後の目標を書きます。課題は最後のページにあります。😊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그림책을 꺼내세요. 오늘은 그림 프로젝트의 마지막 목표를 적어야 합니다. 과제는 마지막 페이지에 있습니다.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kerema xwe pirtûka xwe ya wênesaziyê derxe. Tu dê îro armancên xwe yên dawî yên projeya wênesaziyê binivîsî. Peywir li rûpela dawî ye.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Sila keluarkan buku lukisan anda. Anda akan menulis matlamat terakhir projek lukisan anda hari ini. Tugasan ada di muka surat terakhir.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ദയവായി നിങ്ങളുടെ പെയിന്റിംഗ് ബുക്ക്‌ലെറ്റ് പുറത്തെടുക്കൂ. ഇന്ന് നിങ്ങൾ പെയിന്റിംഗ് പ്രോജക്റ്റിന്റെ അവസാന ലക്ഷ്യങ്ങൾ എഴുതാൻ പോകുകയാണ്. അസൈൻമെന്റ് അവസാന പേജിലാണ്.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आफ्नो चित्रकला पुस्तिका निकाल्नुहोस्। तपाईं आज चित्रकला परियोजनाको अन्तिम लक्ष्यहरू लेख्दै हुनुहुन्छ। असाइनमेन्ट अन्तिम पृष्ठमा छ।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مهرباني وکړئ خپله د انځورګرۍ کتابچه راوباسئ. تاسو به نن د انځورګرۍ پروژې وروستي اهداف ولیکئ. دنده په وروستۍ پاڼه کې ده.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peguem seus cadernos de pintura. Hoje vocês escreverão seus objetivos finais para o projeto de pintura. A tarefa está na última página.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ਕਿਰਪਾ ਕਰਕੇ ਆਪਣੀ ਪੇਂਟਿੰਗ ਕਿਤਾਬਚਾ ਕੱਢੋ। ਤੁਸੀਂ ਅੱਜ ਪੇਂਟਿੰਗ ਪ੍ਰੋਜੈਕਟ ਦੇ ਆਪਣੇ ਆਖਰੀ ਟੀਚੇ ਲਿਖ ਰਹੇ ਹੋਵੋਗੇ। ਅਸਾਈਨਮੈਂਟ ਆਖਰੀ ਪੰਨੇ 'ਤੇ ਹੈ।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Достаньте, пожалуйста, свой буклет по рисованию. Сегодня вам предстоит написать последние цели проекта. Задание на последней странице.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Молим вас, извадите своју сликарску свеску. Данас ћете писати своје последње циљеве сликарског пројекта. Задатак је на последњој страници.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Fadlan soo saar buug-yarahaaga rinjiyeynta. Waxaad qori doontaa yoolalkaagii ugu dambeeyay ee mashruuca rinjiyeynta maanta. Shaqadu waxay ku taal bogga ugu dambeeya.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saca tu cuaderno de pintura. Hoy escribirás los últimos objetivos del proyecto. La tarea está en la última página.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Mangga kaluar buklet lukisan anjeun. Anjeun bakal nyerat tujuan terakhir anjeun dina proyék lukisan ayeuna. Tugasna aya dina kaca panungtung.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Tafadhali toa kijitabu chako cha uchoraji. Utakuwa unaandika malengo yako ya mwisho ya mradi wa uchoraji leo. Kazi iko kwenye ukurasa wa mwisho.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 fram ditt målarhäfte. Du ska skriva dina sista mål för målarprojektet idag. Uppgiften finns på sista sidan.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Mangyaring ilabas ang iyong buklet ng pagpipinta. Isusulat mo ang iyong mga huling layunin ng proyekto sa pagpipinta ngayon. Nasa huling pahina ang takdang-aralin.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தயவுசெய்து உங்கள் ஓவியக் கையேட்டை வெளியே எடுங்கள். இன்று நீங்கள் ஓவியத் திட்டத்தின் கடைசி இலக்குகளை எழுதப் போகிறீர்கள். பணி கடைசிப் பக்கத்தில் உள்ளது.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หยิบสมุดวาดภาพของคุณออกมาหน่อยสิ วันนี้คุณจะเขียนเป้าหมายสุดท้ายของโครงการวาดภาพ งานอยู่หน้าสุดท้ายแล้ว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Lütfen resim kitapçığınızı çıkarın. Bugün resim projenizin son hedeflerini yazacaksınız. Ödev son sayfada.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Будь ласка, дістаньте свій зошит для малювання. Сьогодні ви писатимете свої останні цілі проєкту з малювання. Завдання на останній сторінці.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براہ کرم اپنا پینٹنگ کتابچہ نکالیں۔ آپ آج پینٹنگ پروجیکٹ کے اپنے آخری اہداف لکھ رہے ہوں گے۔ اسائنمنٹ آخری صفحہ پر ہے۔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tập vẽ ra nhé. Hôm nay các em sẽ viết mục tiêu cuối cùng của dự án vẽ tranh. Bài tập nằm ở trang cuối.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aa647b0a73_0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aa647b0a7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18a0e7843b_0_7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18a0e7843b_0_7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11/27/2025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FIRST THING is finishing your painting goals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GJËJA E PARË për sot është përfundimi i qëllimeve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የመጀመሪያው ነገር የስዕል ግቦችዎን ማጠናቀቅ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أول شيء عليك فعله اليوم هو الانتهاء من أهدافك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ԱՌԱՋԻՆ բանը նկարչական նպատակներիդ ավարտն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PRIMER d'avui és acabar els teus objectius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今天的第一件事就是完成你的绘画目标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EERSTE van vandaag is het afmaken van je schilderdoelen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اولین کار امروز، تمام کردن اهداف نقاشی‌تان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la PREMIÈRE CHOSE à faire est de terminer vos objectifs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als Erstes solltest du deine Malprojekte abschließen.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પહેલી વાત તમારા પેઇન્ટિંગના લક્ષ્યોને પૂર્ણ કરવાની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पहला काम है अपने पेंटिंग लक्ष्यों को पूरा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PRIMA COSA di oggi è finire i tuoi obiettivi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今日一番大事なことは、絵を描く目標を終わらせることです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첫 번째 일은 그림 그리기 목표를 완료하는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TIŞTÊ YEKEM Ê ÎRO ew e ku hûn armancên xwe yên boyaxkirinê biqedînin.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PERKARA PERTAMA hari ini ialah menyelesaikan matlamat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ആദ്യ കാര്യം നിങ്ങളുടെ പെയിന്റിംഗ് ലക്ഷ്യങ്ങൾ പൂർത്തിയാക്കുക എന്നതാണ്.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पहिलो कुरा भनेको तपाईंको चित्रकला लक्ष्यहरू पूरा गर्नु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لومړی کار ستاسو د انځورګرۍ اهداف بشپړول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PRIMEIRA COISA de hoje é concluir seus objetivos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ਪਹਿਲੀ ਗੱਲ ਤੁਹਾਡੇ ਪੇਂਟਿੰਗ ਟੀਚਿਆਂ ਨੂੰ ਪੂਰਾ ਕਰਨਾ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ПЕРВОЕ ДЕЛО сегодняшнего дня — завершение ваших целей по покраске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ПРВА СТВАР данас је завршетак ваших циљева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WAXYAABAHA KOOWAAD ee maanta waxay dhamaystiraysaa yoolalka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 PRIMERO de hoy es terminar tus objetivos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Hal kahiji dinten ieu ngarengsekeun tujuan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JAMBO LA KWANZA la leo ni kukamilisha malengo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FÖRSTA GREJ är att slutföra dina målningsmål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UNANG BAGAY ngayon ay ang pagtatapos ng iyong mga layunin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முதல் விஷயம் உங்கள் ஓவிய இலக்குகளை முடிப்பது.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สิ่งแรกที่ต้องทำในวันนี้คือทำให้เป้าหมายในการวาดภาพของคุณสำเร็จ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İLK ŞEYİ boyama hedeflerinizi tamamlamaktır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ПЕРШЕ, що потрібно зробити сьогодні, це завершити ваші цілі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کی پہلی چیز آپ کے پینٹنگ کے مقاصد کو پورا کر رہی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ĐẦU TIÊN của ngày hôm nay là hoàn thành mục tiêu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10486c1448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10486c144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Peer feedback: For some reason, students tend to do very well completing their artworks after peer feedback. 😃 I think this is because giving advice to others clarifies the targets you need to set for yourself in order to do a good job. Please swap artworks with other students. Give a mix of both specific good feedback, and specific recommendations for improvement. Use a Chromebook if you need to.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Shortened text: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Swap artworks with another student. Give a mix of both good things and ways to improve. Use a Chromebook if you need.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Ar</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ملاحظات الزملاء: لسبب ما ، يميل الطلاب إلى أداء أعمالهم الفنية بشكل جيد للغاية بعد ملاحظات الزملاء. 😃 أعتقد أن السبب في ذلك هو أن تقديم المشورة للآخرين يوضح الأهداف التي تحتاج إلى وضعها لنفسك من أجل القيام بعمل جيد. يرجى مبادلة الأعمال الفنية مع الطلاب الآخرين. قدم مزيجًا من التعليقات الجيدة المحددة والتوصيات المحددة للتحسين. استخدم Chromebook إذا كنت بحاجة إلى 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Zh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同伴反馈：出于某种原因，学生在得到同伴反馈后往往能很好地完成他们的艺术作品。 😃 我认为这是因为向别人提供建议可以明确你需要为自己设定的目标，以便做好工作。请与其他学生交换艺术品。提供具体的良好反馈和具体的改进建议。如果需要，请使用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Fa</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بازخورد همسالان: به دلایلی، دانش آموزان تمایل دارند پس از بازخورد همسالان، کارهای هنری خود را به خوبی تکمیل کنند. 😃 من فکر می کنم این به این دلیل است که توصیه به دیگران اهدافی را که باید برای خود تعیین کنید تا کار خوبی انجام دهید روشن می کند. لطفا آثار هنری را با سایر دانش آموزان تعویض کنید. ترکیبی از بازخورد خوب خاص و توصیه های خاص برای بهبود را ارائه دهید. در صورت نیاز از Chromebook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Peer-Feedback: Aus irgendeinem Grund schneiden Studierende ihre Kunstwerke nach dem Peer-Feedback sehr gut ab. 😃 Ich denke, das liegt daran, dass die Beratung anderer die Ziele verdeutlicht, die man sich selbst setzen muss, um gute Arbeit zu leisten. Bitte tauschen Sie Kunstwerke mit anderen Studierenden aus. Geben Sie eine Mischung aus konkretem gutem Feedback und konkreten Verbesserungsempfehlungen. Verwenden Sie bei Bedarf ein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Peer-feedback: om de een of andere reden hebben studenten de neiging om hun kunstwerken heel goed af te ronden na peer-feedback. 😃 Ik denk dat dit komt omdat het geven van advies aan anderen de doelen verduidelijkt die je voor jezelf moet stellen om goed werk te leveren. Ruil kunstwerken met andere leerlingen. Geef een mix van zowel specifieke goede feedback als specifieke aanbevelingen voor verbetering. Gebruik indien nodig een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Hi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सहकर्मी प्रतिक्रिया: किसी कारण से, छात्र सहकर्मी प्रतिक्रिया के बाद अपनी कलाकृतियों को बहुत अच्छी तरह से पूरा करते हैं। 😃 मुझे लगता है कि ऐसा इसलिए है क्योंकि दूसरों को सलाह देने से आपको अच्छा काम करने के लिए अपने लिए निर्धारित लक्ष्य स्पष्ट हो जाते हैं। कृपया अन्य छात्रों के साथ कलाकृतियों की अदला-बदली करें। सुधार के लिए विशिष्ट अच्छी प्रतिक्रिया और विशिष्ट सिफ़ारिशों दोनों का मिश्रण दें। यदि आपको आवश्यकता हो तो Chromebook का उपयोग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Ja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ピアフィードバック: 何らかの理由で、学生はピアフィードバックの後、作品を非常にうまく完成させる傾向があります。 😃 これは、人にアドバイスをすることで、良い仕事をするために自分自身に設定すべき目標が明確になるからだと思います。他の学生と作品を交換してください。具体的な良いフィードバックと、改善のための具体的な推奨事項の両方を組み合わせて提供します。必要に応じて Chromebook を使用してください。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동료 피드백: 어떤 이유로 학생들은 동료 피드백 후에 작품을 아주 잘 완성하는 경향이 있습니다. 😃 다른 사람에게 조언을 하면 일을 잘하기 위해 스스로 설정해야 할 목표가 명확해지기 때문이라고 생각합니다. 다른 학생들과 작품을 교환해주세요. 구체적인 좋은 피드백과 개선을 위한 구체적인 권장 사항을 혼합하여 제공하십시오. 필요한 경우 크롬북을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Bersivdana hevalan: Ji ber hin sedeman, xwendekar mêl dikin ku karên xwe yên hunerî piştî bersivdayîna hevalan pir baş temam bikin. 😃 Ez difikirim ku ev ji ber ku şîretkirina ji yên din re armancên ku hûn hewce ne ku ji xwe re destnîşan bikin ji bo ku hûn karek baş bikin zelal dike. Ji kerema xwe karên hunerî bi xwendekarên din re biguherînin. Hem ji bertekên baş ên taybetî, hem jî pêşniyarên taybetî yên ji bo çêtirkirinê tevliheviyek bidin. Ger hewce bike Chromebookek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साथीहरूको प्रतिक्रिया: केही कारणका लागि, विद्यार्थीहरूले साथीहरूको प्रतिक्रिया पछि आफ्नो कलाकृतिहरू पूरा गर्न धेरै राम्रो गर्छन्। 😃 मलाई लाग्छ कि यो किनभने अरूलाई सल्लाह दिनुले राम्रो काम गर्नको लागि तपाईंले आफ्नो लागि सेट गर्न आवश्यक लक्ष्यहरू स्पष्ट गर्दछ। कृपया अन्य विद्यार्थीहरूसँग कलाकृतिहरू बदल्नुहोस्। विशेष राम्रो प्रतिक्रिया, र सुधारको लागि विशेष सिफारिसहरू दुवैको मिश्रण दिनुहोस्। यदि तपाईंलाई आवश्यक छ भने Chromebook प्रयोग गर्नुहोस्।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ਪੀਅਰ ਫੀਡਬੈਕ: ਕਿਸੇ ਕਾਰਨ ਕਰਕੇ, ਵਿਦਿਆਰਥੀ ਪੀਅਰ ਫੀਡਬੈਕ ਤੋਂ ਬਾਅਦ ਆਪਣੀਆਂ ਕਲਾਕ੍ਰਿਤੀਆਂ ਨੂੰ ਬਹੁਤ ਵਧੀਆ ਢੰਗ ਨਾਲ ਪੂਰਾ ਕਰਦੇ ਹਨ। 😃 ਮੈਨੂੰ ਲਗਦਾ ਹੈ ਕਿ ਇਹ ਇਸ ਲਈ ਹੈ ਕਿਉਂਕਿ ਦੂਜਿਆਂ ਨੂੰ ਸਲਾਹ ਦੇਣ ਨਾਲ ਉਹ ਟੀਚੇ ਸਪੱਸ਼ਟ ਹੋ ਜਾਂਦੇ ਹਨ ਜੋ ਤੁਹਾਨੂੰ ਇੱਕ ਚੰਗਾ ਕੰਮ ਕਰਨ ਲਈ ਆਪਣੇ ਲਈ ਨਿਰਧਾਰਤ ਕਰਨ ਦੀ ਲੋੜ ਹੈ। ਕਿਰਪਾ ਕਰਕੇ ਹੋਰ ਵਿਦਿਆਰਥੀਆਂ ਨਾਲ ਕਲਾਕ੍ਰਿਤੀਆਂ ਦੀ ਅਦਲਾ-ਬਦਲੀ ਕਰੋ। ਖਾਸ ਚੰਗੇ ਫੀਡਬੈਕ, ਅਤੇ ਸੁਧਾਰ ਲਈ ਖਾਸ ਸਿਫ਼ਾਰਸ਼ਾਂ ਦੋਵਾਂ ਦਾ ਮਿਸ਼ਰਣ ਦਿਓ। ਜੇਕਰ ਤੁਹਾਨੂੰ ਲੋੜ ਹੋਵੇ ਤਾਂ ਇੱਕ Chromebook ਵਰਤੋ।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Ps</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ملګری فیډبیک: د ځینو دلیلونو لپاره، زده کونکي د ملګري فیډبیک وروسته د دوی د هنري کارونو بشپړولو لپاره خورا ښه کار کوي. 😃 زما په اند دا د دې لپاره دی چې نورو ته مشوره ورکول هغه هدفونه روښانه کوي چې تاسو یې د ښه کار کولو لپاره د ځان لپاره ټاکلو ته اړتیا لرئ. مهرباني وکړئ د نورو زده کونکو سره د هنر اثار بدل کړئ. د دواړو ځانګړي ښه فیډبیک، او د ښه والي لپاره ځانګړي سپارښتنې مخلوط کړئ. که تاسو اړتیا لرئ د Chromebook څخه کار واخلئ.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Feedback dos colegas: por algum motivo, os alunos tendem a se sair muito bem ao concluir suas obras de arte após o feedback dos colegas. 😃 Acho que é porque dar conselhos aos outros esclarece as metas que você precisa definir para fazer um bom trabalho. Por favor, troque obras de arte com outros alunos. Forneça uma mistura de bons comentários específicos e recomendações específicas para melhorias. Use um Chromebook se precisar.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Обратная связь со сверстниками: по какой-то причине учащиеся, как правило, очень хорошо завершают свои работы после обратной связи со сверстниками. 😃 Я думаю, это потому, что, давая советы другим, вы проясняете цели, которые вам нужно поставить перед собой, чтобы хорошо выполнять свою работу. Пожалуйста, обменяйтесь работами с другими учениками. Дайте сочетание как конкретных хороших отзывов, так и конкретных рекомендаций по улучшению. Используйте Chromebook, если вам нужно.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Jawaab celinta asxaabta: Sababaha qaar, ardaydu waxay u janjeeraan inay si fiican u dhammaystiraan farshaxankooda ka dib jawaab celinta asxaabta. 😃 Waxay ila tahay in tani ay tahay sababtoo ah inaad la taliso dadka kale waxay kuu caddaynaysaa yoolalka aad u baahan tahay inaad naftaada u dejiso si aad shaqo fiican u qabato. Fadlan ku beddel farshaxannada ardayda kale. Sii isku darka labadaba jawaab celin wanaagsan oo gaar ah, iyo talooyin gaar ah oo lagu horumarinayo. Isticmaal buugga Chromebook haddii aad u baahan tahay.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Retroalimentación de los compañeros: por alguna razón, los estudiantes tienden a completar muy bien sus obras de arte después de la retroalimentación de los compañeros. 😃 Creo que esto se debe a que dar consejos a los demás aclara los objetivos que debes marcarte para hacer un buen trabajo. Intercambie obras de arte con otros estudiantes. Brinde una combinación de buenos comentarios específicos y recomendaciones específicas para mejorar. Use una Chromebook si es necesario.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Sw</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Maoni ya rika: Kwa sababu fulani, wanafunzi huwa na tabia ya kufanya vyema katika kukamilisha kazi zao za sanaa baada ya maoni ya wenzao. 😃 Nadhani hii ni kwa sababu kutoa ushauri kwa wengine kunaweka wazi malengo unayohitaji kujiwekea ili kufanya kazi nzuri. Tafadhali badilisha kazi za sanaa na wanafunzi wengine. Toa mchanganyiko wa maoni mahususi mazuri, na mapendekezo mahususi ya kuboresha. Tumia Chromebook ukihitaji.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Feedback ng peer: Para sa ilang kadahilanan, ang mga mag-aaral ay may posibilidad na makumpleto nang mahusay ang kanilang mga likhang sining pagkatapos ng feedback ng peer. 😃 Sa tingin ko ito ay dahil ang pagbibigay ng payo sa iba ay nililinaw ang mga target na kailangan mong itakda para sa iyong sarili upang makagawa ng isang mahusay na trabaho. Mangyaring makipagpalitan ng mga likhang sining sa ibang mga mag-aaral. Magbigay ng halo ng parehong partikular na magandang feedback, at mga partikular na rekomendasyon para sa pagpapabuti. Gumamit ng Chromebook kung kailangan 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คำติชมจากเพื่อน: ด้วยเหตุผลบางอย่าง นักเรียนมักจะทำผลงานศิลปะให้เสร็จได้ดีมากหลังจากได้รับคำติชมจากเพื่อน 😃 ฉันคิดว่านี่เป็นเพราะการให้คำแนะนำแก่ผู้อื่นทำให้เป้าหมายที่คุณต้องตั้งให้ชัดเจนเพื่อที่จะทำงานออกมาได้ดี กรุณาแลกเปลี่ยนงานศิลปะกับนักเรียนคนอื่น ๆ ให้ทั้งข้อเสนอแนะที่ดีที่เฉพาะเจาะจงและคำแนะนำเฉพาะสำหรับการปรับปรุง ใช้ Chromebook หากคุณต้องการ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Tr</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Akran geri bildirimi: Bazı nedenlerden dolayı öğrenciler, akran geri bildiriminden sonra sanat eserlerini tamamlama konusunda çok başarılı olma eğilimindedir. 😃Bunun nedeni, başkalarına tavsiye vermenin, iyi bir iş çıkarabilmeniz için kendinize koymanız gereken hedefleri netleştirmesidir diye düşünüyorum. Lütfen çizimleri diğer öğrencilerle değiştirin. Hem belirli iyi geri bildirimlerin hem de iyileştirme için özel önerilerin bir karışımını verin. Gerekirse bir Chromebook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Uk</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Відгуки однолітків: чомусь учні, як правило, дуже добре завершують свої роботи після відгуків однолітків. 😃 Я думаю, це тому, що поради іншим уточнюють цілі, які ви повинні поставити перед собою, щоб добре виконувати роботу. Будь ласка, поміняйтеся роботами з іншими учнями. Дайте поєднання як конкретних хороших відгуків, так і конкретних рекомендацій щодо покращення. За потреби використовуйте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Vi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Phản hồi từ bạn bè: Vì một số lý do, học sinh có xu hướng hoàn thành tác phẩm nghệ thuật của mình rất tốt sau khi nhận được phản hồi từ bạn bè. 😃 Tôi nghĩ điều này là do việc đưa ra lời khuyên cho người khác làm rõ các mục tiêu bạn cần đặt ra cho bản thân để hoàn thành tốt công việc. Hãy trao đổi tác phẩm nghệ thuật với các sinh viên khác. Đưa ra kết hợp cả phản hồi tốt cụ thể và đề xuất cụ thể để cải thiện. Sử dụng Chromebook nếu bạn cần.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10486c1448e_0_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10486c1448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December 2024 generated on 4/18/2025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Answer any EIGHT or FIVE questions, depending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Përgjigjuni çdo TETË ose PESË pyetjesh, në varësi</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أجب عن ثمانية أو خمسة أسئلة، حسب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Պատասխանեք ցանկացած ՈՒԹ կամ ՀԻՆԳ հարցի, կախված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回答任何八个或五个问题，具体取决于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Beantwoord ACHT of VIJF vragen, afhankelijk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بسته به هر هشت یا پنج سوال پاسخ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Répondez à HUIT ou CINQ questions, selon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Beantworten Sie je nach Frage ACHT oder FÜNF Fragen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તેના આધારે કોઈપણ આઠ કે પાંચ પ્રશ્નોના જવાબ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आधार पर किन्हीं आठ या पाँच प्रश्नों के उत्तर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Rispondi a OTTO o CINQUE domande, a seconda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状況に応じて、8 つまたは 5 つの質問に答えてください。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상황에 따라 8~5개의 질문에 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Bersiva her HEŞT an PENÇ pirsan bidin, li gorî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आधारमा कुनै पनि आठ वा पाँच प्रश्नहरूको जवाफ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اته یا پنځه پوښتنو ته ځواب ورکړئ، په دې پورې اړه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Responda quaisquer OITO ou CINCO perguntas, dependendo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ਨਿਰਭਰ ਕਰਦੇ ਹੋਏ, ਕਿਸੇ ਵੀ ਅੱਠ ਜਾਂ ਪੰਜ ਸਵਾਲਾਂ ਦੇ ਜਵਾਬ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Ответьте на любые ВОСЕМЬ или ПЯТЬ вопросов, в зависимости от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Одговорите на било које ОСАМ или ПЕТ питања, у зависности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jawaab siddeed ama shan su'aalood, iyadoo ku xiran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Responda OCHO o CINCO preguntas, dependiendo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Jibu swali lolote NANE au MATANO, ukitegemea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Svara på åtta eller fem frågor, beroende på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Sagutin ang alinmang WALO o LIMANG tanong, depende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ஏதேனும் எட்டு அல்லது ஐந்து கேள்விகளுக்குப் பதிலளிக்கவும்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ตอบคำถามแปดหรือห้าข้อ ขึ้นอยู่กับ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Duruma göre SEKİZ veya BEŞ soruyu yanıtlayın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Дайте відповідь на будь-які ВІСІМ чи П’ЯТЬ запитань, залежно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کسی بھی آٹھ یا پانچ سوالوں کے جواب دیں، منحصر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Trả lời TÁM hoặc NĂM câu hỏi bất kỳ, tùy thuộc vào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10486c1448e_0_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10486c1448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December 2024 generated on 4/18/2025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Translations are available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Përkthimet janë në dispozicion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الترجمات متوفرة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Թարգմանություններն առկա 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提供翻译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 zijn vertalingen beschikbaar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ترجمه ها موجود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 traductions sont disponibles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Übersetzungen sind verfügbar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અનુવાદો ઉપલબ્ધ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अनुवाद उपलब्ध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Sono disponibili traduzioni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翻訳も可能です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번역이 가능합니다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Werger hene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अनुवादहरू उपलब्ध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ژباړې شتون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 traduções estão disponíveis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ਅਨੁਵਾਦ ਉਪਲਬਧ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Переводы доступны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Преводи су доступни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Turjumaada ayaa diyaar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Hay traducciones disponibles.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Tafsiri zinapatikana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Översättningar finns tillgängliga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Available ang mga pagsasalin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மொழிபெயர்ப்புகள் கிடைக்கின்றன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มีคำแปลให้เลือก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Çeviriler mevcut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Переклади є</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ترجمے دستیاب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Bản dịch có sẵn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3f3369e6a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3f3369e6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10486c1448e_0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10486c1448e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1a8202a69e_0_8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21a8202a69e_0_8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1) Finish the goal setting FIRST! 2) Stick to your colour scheme. 3) Build up darkness with many light layers painted on top of each other. 4) Start in the back, and work to the front. 5) With each layer, ask yourself where you can make it darker, a more specific colour, and more detailed. 6) Carefully mixed greys show more skill than bright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 çfarë duhet të bëj sot? 1) Përfundo së pari reagimet nga kolegët! 2) Përmbaju skemës tënde të ngjyrave. 3) Ndërto errësirën me shumë shtresa të lehta të pikturuara njëra mbi tjetrën. 4) Fillo nga prapa dhe vazhdo përpara. 5) Me secilën shtresë, pyet veten se ku mund ta bësh më të errët, një ngjyrë më specifike dhe më të detajuar. 6) Gritë e përziera me kujdes tregojnë më shumë aftësi sesa ngjyrat e ndezura.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1) በመጀመሪያ የእኩዮችን አስተያየት ጨርስ! 2) በቀለም ንድፍዎ ላይ ይጣበቃሉ. 3) እርስ በእርሳቸው ላይ ብዙ የብርሃን ንጣፎችን በመሳል ጨለማን ይገንቡ። 4) ከኋላ ይጀምሩ እና ወደ ፊት ይስሩ። 5) በእያንዳንዱ ንብርብር ፣ ጨለማ ፣ የበለጠ የተለየ ቀለም እና የበለጠ ዝርዝር የት ማድረግ እንደሚችሉ እራስዎን ይጠይቁ። 6) በጥንቃቄ የተደባለቁ ግራጫዎች ከደማቅ ቀለሞች የበለጠ ችሎታ ያሳያሉ.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إذن، ماذا عليّ فعله اليوم؟ ١) إنهاء ملاحظات الزملاء أولًا! ٢) الالتزام بمخطط الألوان. ٣) بناء طبقة داكنة بطبقات فاتحة متعددة مطلية فوق بعضها البعض. ٤) البدء من الخلف، والانتقال إلى الأمام. ٥) مع كل طبقة، اسأل نفسك أين يمكنك جعلها أغمق، ولونًا أكثر تحديدًا، وتفصيلًا. ٦) يُظهر مزج درجات الرمادي بعناية مهارة أكبر من الألوان الزاهية.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1) ԱՌԱՋԻՆԸ ավարտեք հասակակիցների կարծիքը։ 2) Հետևեք ձեր գունային սխեմային։ 3) Մութը ավելացրեք միմյանց վրա նկարված բազմաթիվ բաց շերտերով։ 4) Սկսեք հետևից և շարունակեք առաջ։ 5) Յուրաքանչյուր շերտի հետ հարցրեք ինքներդ ձեզ, թե որտեղ կարող եք այն դարձնել ավելի մուգ, ավելի յուրահատուկ գույնով և ավելի մանրամասն։ 6) Զգուշորեն խառնված մոխրագույն գույներն ավելի շատ հմտություն են ցույց տալիս, քան վառ գույները։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Doncs, què hauria de fer avui? 1) PRIMER acaba els comentaris dels companys! 2) Mantén la teva combinació de colors. 3) Crea foscor amb moltes capes clares pintades una sobre l'altra. 4) Comença per darrere i avança cap al davant. 5) Amb cada capa, pregunta't on pots fer-la més fosca, d'un color més específic i amb més detall. 6) Els grisos barrejats amb cura mostren més habilitat que els colors brillants.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那么我今天应该做什么呢？1) 先完成同伴反馈！2) 坚持你的配色方案。3) 用多层浅色叠加来营造暗色。4) 从后面开始，逐渐向前。5) 画每一层的时候，问问自己哪里可以调得更深、颜色更明确、细节更丰富。6) 精心调配的灰色比亮色更能体现技巧。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1) Maak EERST de feedback van collega's af! 2) Houd je aan je kleurenschema. 3) Bouw het donker op met veel lichte lagen over elkaar heen. 4) Begin achterin en werk naar voren toe. 5) Vraag jezelf bij elke laag af waar je hem donkerder, specifieker en gedetailleerder kunt maken. 6) Zorgvuldig gemengde grijstinten tonen meer vakmanschap dan felle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چه کار کنم؟ ۱) اول بازخورد همکاران را تمام کن! ۲) به طرح رنگی خودت پایبند باش. ۳) با لایه‌های روشن زیادی که روی هم رنگ‌آمیزی شده‌اند، تیرگی ایجاد کن. ۴) از پشت شروع کن و به سمت جلو برو. ۵) با هر لایه، از خودت بپرس کجا می‌توانی آن را تیره‌تر، خاص‌تر و با جزئیات بیشتر کنی. ۶) خاکستری‌هایی که با دقت ترکیب شده‌اند، مهارت بیشتری نسبت به رنگ‌های روشن نشان می‌دهند.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1) Terminez d'abord les commentaires des pairs ! 2) Tenez-vous-en à votre palette de couleurs. 3) Construisez l'obscurité avec de nombreuses couches claires peintes les unes sur les autres. 4) Commencez par l'arrière et travaillez vers l'avant. 5) À chaque couche, demandez-vous où vous pouvez la rendre plus sombre, une couleur plus spécifique et plus détaillée. 6) Des gris soigneusement mélangés montrent plus de compétence que des couleurs vives.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1) Zuerst das Peer-Feedback fertigstellen! 2) Farbschema beibehalten. 3) Dunkelheit aufbauen, indem viele helle Schichten übereinander gemalt werden. 4) Hinten anfangen und nach vorne arbeiten. 5) Bei jeder Schicht überlegen, wo man sie dunkler, farblicher und detaillierter gestalten kann. 6) Sorgfältig gemischte Grautöne zeugen von mehr Geschick als grelle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૧) પહેલા પીઅર ફીડબેક પૂર્ણ કરો! ૨) તમારી રંગ યોજનાને વળગી રહો. ૩) એકબીજાની ઉપર ઘણા પ્રકાશ સ્તરો દોરીને અંધારામાં વધારો કરો. ૪) પાછળથી શરૂ કરો અને આગળના ભાગમાં કામ કરો. ૫) દરેક સ્તર સાથે, તમારી જાતને પૂછો કે તમે તેને ક્યાં ઘાટો, વધુ ચોક્કસ રંગ અને વધુ વિગતવાર બનાવી શકો છો. ૬) કાળજીપૂર્વક મિશ્રિત ગ્રે રંગ તેજસ્વી રંગો કરતાં વધુ કુશળતા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1) सबसे पहले साथियों की प्रतिक्रिया पूरी करो! 2) अपनी रंग योजना पर कायम रहो। 3) एक के ऊपर एक कई हल्की परतें लगाकर गहरा रंग बनाओ। 4) पीछे से शुरू करो और आगे की ओर बढ़ो। 5) हर परत के साथ, खुद से पूछो कि कहाँ इसे और गहरा, और कहाँ एक विशिष्ट रंग, और कहाँ अधिक विस्तृत बनाया जा सकता है। 6) ध्यान से मिलाए गए स्लेटी रंग, चटख रंगों की तुलना में ज़्यादा कुशलता दिखाते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1) Completare PRIMA il feedback dei colleghi! 2) Attenersi al proprio schema di colori. 3) Costruire l'oscurità con molti strati chiari uno sopra l'altro. 4) Iniziare dal retro e procedere verso la parte anteriore. 5) Con ogni strato, chiedersi dove si può rendere più scuro, un colore più specifico e più dettagliato. 6) I grigi miscelati con cura dimostrano più abilità rispetto ai colori vivaci.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 1) ピアフィードバックをまずは終わらせる！ 2) 色彩設計をしっかり守る。 3) 明るい色を重ね塗りして、暗さを増していく。 4) 奥から手前へ進む。 5) それぞれのレイヤーで、どこをもっと暗く、より具体的な色で、より細かく描けるかを考える。 6) 丁寧に混ぜ合わせたグレーは、明るい色よりも技巧を凝らした表現になる。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1) 먼저 동료 피드백을 끝내세요! 2) 색 구성표를 고수하세요. 3) 밝은 색을 여러 겹 칠해서 어둡게 칠하세요. 4) 뒤에서 시작해서 앞으로 칠하세요. 5) 각 겹칠 때마다 어디를 더 어둡게, 어디를 더 구체적으로, 어디를 더 자세하게 칠할 수 있을지 스스로에게 물어보세요. 6) 신중하게 섞은 회색은 밝은 색보다 더 뛰어난 표현력을 보여줍니다.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1) PÊŞÎ nirxandina hevalan temam bike! 2) Li gorî şêmaya xwe ya rengan tevbigere. 3) Tarîtiyê bi gelek tebeqeyên ronahî yên li ser hev boyaxkirî ava bike. 4) Ji paş ve dest pê bike û ber bi pêş ve bixebite. 5) Bi her tebeqeyê re, ji xwe bipirse ka tu dikarî wê li ku tarîtir, bi rengekî taybetîtir û bi hûrgilîtir bikî. 6) Rengên gewr ên bi baldarî hatine tevlihevkirin ji rengên geş jêhatîtir nîşan didin.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1) Selesaikan maklum balas rakan sebaya TERLEBIH DAHULU! 2) Berpegang kepada skema warna anda. 3) Bina kegelapan dengan banyak lapisan cahaya dicat di atas satu sama lain. 4) Mulakan di belakang, dan kerja ke hadapan. 5) Dengan setiap lapisan, tanya diri anda di mana anda boleh menjadikannya lebih gelap, warna yang lebih khusus dan lebih terperinci. 6) Kelabu yang dicampur dengan teliti menunjukkan lebih kemahiran daripada warna terang.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1) ആദ്യം പിയർ ഫീഡ്‌ബാക്ക് പൂർത്തിയാക്കുക! 2) നിങ്ങളുടെ കളർ സ്കീമിൽ ഉറച്ചുനിൽക്കുക. 3) പരസ്പരം മുകളിൽ നിരവധി പ്രകാശ പാളികൾ വരച്ച് ഇരുട്ട് സൃഷ്ടിക്കുക. 4) പിന്നിൽ നിന്ന് ആരംഭിച്ച് മുന്നിലേക്ക് പ്രവർത്തിക്കുക. 5) ഓരോ ലെയറും ഉപയോഗിച്ച്, നിങ്ങൾക്ക് എവിടെയാണ് അതിനെ ഇരുണ്ടതാക്കാൻ കഴിയുക, കൂടുതൽ നിർദ്ദിഷ്ട നിറം, കൂടുതൽ വിശദമായത് എന്നിവ ചെയ്യാൻ കഴിയുക എന്ന് സ്വയം ചോദിക്കുക. 6) ശ്രദ്ധാപൂർവ്വം കലർത്തിയ ചാരനിറങ്ങൾ തിളക്കമുള്ള നിറങ്ങളേക്കാൾ കൂടുതൽ വൈദഗ്ദ്ധ്യം കാണിക്കുന്നു.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१) पहिले साथीहरूको प्रतिक्रिया समाप्त गर्नुहोस्! २) आफ्नो रंग योजनामा ​​अडिग रहनुहोस्। ३) एकअर्काको माथि धेरै प्रकाश तहहरू रंगाएर अँध्यारो बनाउनुहोस्। ४) पछाडिबाट सुरु गर्नुहोस्, र अगाडि काम गर्नुहोस्। ५) प्रत्येक तहको साथ, आफैलाई सोध्नुहोस् कि तपाईं यसलाई कहाँ गाढा, थप विशिष्ट रंग, र थप विस्तृत बनाउन सक्नुहुन्छ। ६) सावधानीपूर्वक मिश्रित खैरो रंगहरूले उज्यालो रंगहरू भन्दा बढी सीप देखाउँछन्।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۱) لومړی د ملګرو نظرونه بشپړ کړئ! ۲) خپل رنګ سکیم ته ودرېږئ. ۳) د یو بل په سر کې د ډیری رڼا طبقو سره تیاره جوړه کړئ. ۴) له شا څخه پیل وکړئ، او مخ ته کار وکړئ. ۵) د هرې طبقې سره، له ځانه وپوښتئ چې تاسو چیرته کولی شئ دا تیاره، یو ډیر مشخص رنګ، او ډیر مفصل کړئ. ۶) په احتیاط سره مخلوط شوي خړ رنګونه د روښانه رنګونو په پرتله ډیر مهارت 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1) Termine o feedback dos colegas PRIMEIRO! 2) Mantenha o seu esquema de cores. 3) Crie a escuridão com muitas camadas claras pintadas umas sobre as outras. 4) Comece por trás e trabalhe até a frente. 5) A cada camada, pergunte-se onde você pode torná-la mais escura, com uma cor mais específica e mais detalhada. 6) Cinzas cuidadosamente misturados demonstram mais habilidade do que cores brilhantes.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1) ਪਹਿਲਾਂ ਪੀਅਰ ਫੀਡਬੈਕ ਨੂੰ ਪੂਰਾ ਕਰੋ! 2) ਆਪਣੀ ਰੰਗ ਸਕੀਮ 'ਤੇ ਬਣੇ ਰਹੋ। 3) ਇੱਕ ਦੂਜੇ ਦੇ ਉੱਪਰ ਪੇਂਟ ਕੀਤੀਆਂ ਕਈ ਰੌਸ਼ਨੀ ਦੀਆਂ ਪਰਤਾਂ ਨਾਲ ਹਨੇਰਾ ਬਣਾਓ। 4) ਪਿੱਛੇ ਤੋਂ ਸ਼ੁਰੂ ਕਰੋ, ਅਤੇ ਅੱਗੇ ਵੱਲ ਕੰਮ ਕਰੋ। 5) ਹਰੇਕ ਪਰਤ ਦੇ ਨਾਲ, ਆਪਣੇ ਆਪ ਤੋਂ ਪੁੱਛੋ ਕਿ ਤੁਸੀਂ ਇਸਨੂੰ ਕਿੱਥੇ ਗੂੜ੍ਹਾ, ਇੱਕ ਵਧੇਰੇ ਖਾਸ ਰੰਗ, ਅਤੇ ਵਧੇਰੇ ਵਿਸਤ੍ਰਿਤ ਬਣਾ ਸਕਦੇ ਹੋ। 6) ਧਿਆਨ ਨਾਲ ਮਿਲਾਏ ਗਏ ਸਲੇਟੀ ਚਮਕਦਾਰ ਰੰਗਾਂ ਨਾਲੋਂ ਵਧੇਰੇ ਹੁਨਰ ਦਿਖਾਉਂਦੇ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что мне делать сегодня? 1) СНАЧАЛА закончить с отзывами коллег! 2) Придерживайтесь своей цветовой схемы. 3) Создавайте тёмные участки, накладывая друг на друга множество светлых слоёв. 4) Начните с заднего плана и продвигайтесь к переднему. 5) С каждым слоем спрашивайте себя, где его можно сделать темнее, более определённым цветом и более детализированным. 6) Тщательно смешанные оттенки серого демонстрируют больше мастерства, чем яркие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Дакле, шта би требало да радим данас? 1) ПРВО завршим са повратним информацијама од вршњака! 2) Држите се своје шеме боја. 3) Направите тамни део са много светлих слојева насликаних један преко другог. 4) Почните од позади и радите ка напреду. 5) Са сваким слојем, запитајте се где можете да га учините тамнијим, специфичнијом бојом и детаљнијим. 6) Пажљиво помешане сиве боје показују више вештине од светлих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1) U dhame jawaab celinta asxaabta marka ugu horraysa! 2) Ku dheji nidaamka midabkaaga. 3) Dhis gudcur leh lakabyo iftiin badan oo midba midka kale ku sawiran yahay. 4) Ka bilow dhabarka, una shaqee dhinaca hore. 5) Lakab kasta, is weydii meesha aad ka dhigi karto madow, midab gaar ah, iyo faahfaahin dheeraad ah. 6) Cawlan si taxadar leh isku qasan ayaa muujinaya xirfad ka badan midabada dhalaalaya.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1) ¡Termina la retroalimentación de tus compañeros PRIMERO! 2) Mantén tu esquema de colores. 3) Crea oscuridad con varias capas de luz superpuestas. 4) Empieza por atrás y avanza hacia adelante. 5) Con cada capa, pregúntate dónde puedes oscurecerla, usar un color más específico y más detallado. 6) Mezclar grises con cuidado demuestra más habilidad que los colores brillantes.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1) Réngsékeun heula réspon babaturan! 2) Lengket skéma warna Anjeun. 3) Ngawangun gelap kalayan seueur lapisan cahaya anu dicét dina luhureun masing-masing. 4) Mimitian di tukang, jeung gawe ka hareup. 5) Kalayan unggal lapisan, tanyakeun ka diri anjeun dimana anjeun tiasa ngajantenkeun langkung poék, warna anu langkung spésifik, sareng langkung rinci. 6) Grays dicampur taliti némbongkeun skill leuwih ti kelir caang.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1) Maliza maoni ya rika KWANZA! 2) Shikilia mpango wako wa rangi. 3) Jenga giza na tabaka nyingi za mwanga zilizopakwa juu ya kila mmoja. 4) Anza nyuma, na ufanyie kazi mbele. 5) Kwa kila safu, jiulize ni wapi unaweza kuifanya iwe nyeusi zaidi, rangi maalum zaidi, na maelezo zaidi. 6) Grays zilizochanganywa kwa uangalifu zinaonyesha ustadi zaidi kuliko rangi angavu.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1) Avsluta kamratfeedbacken FÖRST! 2) Håll dig till ditt färgschema. 3) Bygg upp mörker med många ljusa lager målade ovanpå varandra. 4) Börja baktill och arbeta dig framåt. 5) Fråga dig själv var du kan göra varje lager mörkare, få en mer specifik färg och göra det mer detaljerat. 6) Noggrant blandade gråtoner visar mer skicklighet än ljusa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1) Tapusin MUNA ang feedback ng peer! 2) Manatili sa iyong scheme ng kulay. 3) Bumuo ng kadiliman na may maraming liwanag na layer na ipininta sa ibabaw ng bawat isa. 4) Magsimula sa likod, at magtrabaho sa harap. 5) Sa bawat layer, tanungin ang iyong sarili kung saan mo ito magagawang mas madilim, mas tiyak na kulay, at mas detalyado. 6) Ang maingat na pinaghalong kulay abo ay nagpapakita ng higit na kasanayan kaysa sa mga maliliwanag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1) முதலில் சகாக்களின் கருத்தை முடிக்கவும்! 2) உங்கள் வண்ணத் திட்டத்தில் ஒட்டிக்கொள்ளவும். 3) பல ஒளி அடுக்குகளை ஒன்றன் மேல் ஒன்றாக வரைந்து இருளை உருவாக்குங்கள். 4) பின்புறத்தில் தொடங்கி, முன்பக்கத்திற்குச் செல்லுங்கள். 5) ஒவ்வொரு அடுக்கிலும், அதை எங்கு இருண்டதாகவும், மிகவும் குறிப்பிட்ட நிறமாகவும், மேலும் விரிவாகவும் மாற்றலாம் என்று உங்களை நீங்களே கேட்டுக்கொள்ளுங்கள். 6) கவனமாக கலந்த சாம்பல் நிறங்கள் பிரகாசமான வண்ணங்களை விட அதிக திறமையைக் காட்டுகின்றன.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1) ทำการติชมจากเพื่อนให้เสร็จก่อน! 2) ยึดตามโทนสีของคุณ 3) เพิ่มความดำด้วยชั้นสีอ่อนหลายๆ ชั้นทับกัน 4) เริ่มจากด้านหลังแล้วค่อยมาด้านหน้า 5) ในแต่ละชั้น ถามตัวเองว่าคุณสามารถทำให้มันเข้มขึ้น สีที่เฉพาะเจาะจงขึ้น และรายละเอียดมากขึ้นตรงไหนได้บ้าง 6) การผสมสีเทาอย่างระมัดระวังแสดงให้เห็นถึงทักษะมากกว่าสีสว่าง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1) ÖNCE akran geri bildirimini bitirin! 2) Renk şemanıza sadık kalın. 3) Üst üste boyanmış birçok açık katmanla koyuluğu artırın. 4) Arkadan başlayın ve öne doğru ilerleyin. 5) Her katmanda, nerede daha koyu, daha belirgin bir renk ve daha ayrıntılı hale getirebileceğinizi kendinize sorun. 6) Dikkatlice karıştırılmış griler, parlak renklerden daha fazla beceri gösterir.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Отже, що мені робити сьогодні? 1) СПОЧАТКУ завершіть зворотний зв'язок від колег! 2) Дотримуйтесь своєї колірної гами. 3) Зробіть темний колір за допомогою багатьох світлих шарів, намальованих один на одному. 4) Почніть з заднього плану та рухайтеся до переднього. 5) З кожним шаром запитуйте себе, де ви можете зробити його темнішим, більш конкретним та детальнішим. 6) Ретельно змішані сірі кольори демонструють більше майстерності, ніж яскраві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1) سب سے پہلے ہم مرتبہ کی رائے کو ختم کریں! 2) اپنی رنگ سکیم پر قائم رہیں۔ 3) ایک دوسرے کے اوپر پینٹ کی گئی بہت سی روشنی کی تہوں کے ساتھ اندھیرے کو بنائیں۔ 4) پیچھے سے شروع کریں، اور سامنے سے کام کریں۔ 5) ہر پرت کے ساتھ، اپنے آپ سے پوچھیں کہ آپ اسے کہاں گہرا، زیادہ مخصوص رنگ، اور مزید تفصیل سے بنا سکتے ہیں۔ 6) احتیاط سے ملا ہوا گرے روشن رنگوں سے زیادہ مہارت دکھاتا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1) Hoàn thành phần phản hồi của bạn bè TRƯỚC TIÊN! 2) Bám sát bảng màu của bạn. 3) Tạo độ tối bằng cách sơn nhiều lớp màu sáng chồng lên nhau. 4) Bắt đầu từ phía sau và tiến dần ra phía trước. 5) Với mỗi lớp, hãy tự hỏi mình nên làm tối hơn, cụ thể hơn và chi tiết hơn ở đâu. 6) Pha trộn màu xám cẩn thận thể hiện sự khéo léo hơn so với các màu sáng.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5b696693c9_0_58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39" name="Google Shape;539;g25b696693c9_0_5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5b696693c9_0_7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25b696693c9_0_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9fc850c49e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9fc850c49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0486c1448e_0_1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0486c1448e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0486c1448e_0_2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10486c1448e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049f917e2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049f917e2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6"/>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6"/>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74" name="Google Shape;74;p1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5" name="Google Shape;75;p1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7"/>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9" name="Google Shape;79;p17"/>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0" name="Google Shape;80;p1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1" name="Google Shape;81;p1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5" name="Google Shape;85;p18"/>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86" name="Google Shape;86;p1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1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1" name="Google Shape;91;p19"/>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 name="Google Shape;92;p19"/>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3" name="Google Shape;93;p1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4" name="Google Shape;94;p1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 name="Shape 96"/>
        <p:cNvGrpSpPr/>
        <p:nvPr/>
      </p:nvGrpSpPr>
      <p:grpSpPr>
        <a:xfrm>
          <a:off x="0" y="0"/>
          <a:ext cx="0" cy="0"/>
          <a:chOff x="0" y="0"/>
          <a:chExt cx="0" cy="0"/>
        </a:xfrm>
      </p:grpSpPr>
      <p:sp>
        <p:nvSpPr>
          <p:cNvPr id="97" name="Google Shape;97;p20"/>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8" name="Google Shape;98;p20"/>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99" name="Google Shape;99;p20"/>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0"/>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01" name="Google Shape;101;p20"/>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2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7" name="Google Shape;107;p2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8" name="Google Shape;108;p2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9" name="Google Shape;109;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2" name="Google Shape;112;p2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3" name="Google Shape;113;p2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14" name="Google Shape;114;p2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7" name="Shape 117"/>
        <p:cNvGrpSpPr/>
        <p:nvPr/>
      </p:nvGrpSpPr>
      <p:grpSpPr>
        <a:xfrm>
          <a:off x="0" y="0"/>
          <a:ext cx="0" cy="0"/>
          <a:chOff x="0" y="0"/>
          <a:chExt cx="0" cy="0"/>
        </a:xfrm>
      </p:grpSpPr>
      <p:sp>
        <p:nvSpPr>
          <p:cNvPr id="118" name="Google Shape;118;p2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9" name="Google Shape;119;p23"/>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20" name="Google Shape;120;p2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21" name="Google Shape;121;p2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2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6" name="Google Shape;126;p24"/>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2" name="Google Shape;132;p25"/>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grpSp>
        <p:nvGrpSpPr>
          <p:cNvPr id="141" name="Google Shape;141;p27"/>
          <p:cNvGrpSpPr/>
          <p:nvPr/>
        </p:nvGrpSpPr>
        <p:grpSpPr>
          <a:xfrm>
            <a:off x="4350279" y="3807170"/>
            <a:ext cx="443589" cy="140843"/>
            <a:chOff x="4137525" y="2915950"/>
            <a:chExt cx="869100" cy="207000"/>
          </a:xfrm>
        </p:grpSpPr>
        <p:sp>
          <p:nvSpPr>
            <p:cNvPr id="142" name="Google Shape;142;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2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46" name="Google Shape;146;p2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2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2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3" name="Google Shape;153;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8" name="Google Shape;158;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9" name="Google Shape;159;p3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2" name="Google Shape;162;p3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7" name="Shape 167"/>
        <p:cNvGrpSpPr/>
        <p:nvPr/>
      </p:nvGrpSpPr>
      <p:grpSpPr>
        <a:xfrm>
          <a:off x="0" y="0"/>
          <a:ext cx="0" cy="0"/>
          <a:chOff x="0" y="0"/>
          <a:chExt cx="0" cy="0"/>
        </a:xfrm>
      </p:grpSpPr>
      <p:sp>
        <p:nvSpPr>
          <p:cNvPr id="168" name="Google Shape;168;p3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69" name="Google Shape;169;p3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3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 name="Google Shape;172;p3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3" name="Google Shape;173;p3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4" name="Google Shape;174;p3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5" name="Google Shape;175;p3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76" name="Google Shape;176;p3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79" name="Google Shape;179;p3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2" name="Google Shape;182;p3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1.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38" name="Google Shape;138;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39" name="Google Shape;139;p2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4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8.jpg"/><Relationship Id="rId4" Type="http://schemas.openxmlformats.org/officeDocument/2006/relationships/image" Target="../media/image19.jpg"/><Relationship Id="rId5" Type="http://schemas.openxmlformats.org/officeDocument/2006/relationships/image" Target="../media/image13.jpg"/><Relationship Id="rId6" Type="http://schemas.openxmlformats.org/officeDocument/2006/relationships/image" Target="../media/image21.jpg"/><Relationship Id="rId7" Type="http://schemas.openxmlformats.org/officeDocument/2006/relationships/image" Target="../media/image10.jpg"/><Relationship Id="rId8" Type="http://schemas.openxmlformats.org/officeDocument/2006/relationships/image" Target="../media/image1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2.jpg"/><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7.jpg"/><Relationship Id="rId4" Type="http://schemas.openxmlformats.org/officeDocument/2006/relationships/image" Target="../media/image4.jpg"/><Relationship Id="rId5" Type="http://schemas.openxmlformats.org/officeDocument/2006/relationships/image" Target="../media/image9.jpg"/><Relationship Id="rId6" Type="http://schemas.openxmlformats.org/officeDocument/2006/relationships/image" Target="../media/image3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8.jpg"/><Relationship Id="rId4" Type="http://schemas.openxmlformats.org/officeDocument/2006/relationships/image" Target="../media/image19.jpg"/><Relationship Id="rId5" Type="http://schemas.openxmlformats.org/officeDocument/2006/relationships/image" Target="../media/image13.jpg"/><Relationship Id="rId6" Type="http://schemas.openxmlformats.org/officeDocument/2006/relationships/image" Target="../media/image21.jpg"/><Relationship Id="rId7" Type="http://schemas.openxmlformats.org/officeDocument/2006/relationships/image" Target="../media/image10.jpg"/><Relationship Id="rId8" Type="http://schemas.openxmlformats.org/officeDocument/2006/relationships/image" Target="../media/image1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20.jpg"/><Relationship Id="rId4" Type="http://schemas.openxmlformats.org/officeDocument/2006/relationships/image" Target="../media/image18.jpg"/><Relationship Id="rId5" Type="http://schemas.openxmlformats.org/officeDocument/2006/relationships/image" Target="../media/image22.jpg"/><Relationship Id="rId6" Type="http://schemas.openxmlformats.org/officeDocument/2006/relationships/image" Target="../media/image26.jpg"/><Relationship Id="rId7" Type="http://schemas.openxmlformats.org/officeDocument/2006/relationships/image" Target="../media/image31.jpg"/><Relationship Id="rId8" Type="http://schemas.openxmlformats.org/officeDocument/2006/relationships/image" Target="../media/image3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0.jpg"/><Relationship Id="rId4" Type="http://schemas.openxmlformats.org/officeDocument/2006/relationships/image" Target="../media/image2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6.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20.jpg"/><Relationship Id="rId4" Type="http://schemas.openxmlformats.org/officeDocument/2006/relationships/image" Target="../media/image18.jpg"/><Relationship Id="rId5" Type="http://schemas.openxmlformats.org/officeDocument/2006/relationships/image" Target="../media/image22.jpg"/><Relationship Id="rId6" Type="http://schemas.openxmlformats.org/officeDocument/2006/relationships/image" Target="../media/image26.jpg"/><Relationship Id="rId7" Type="http://schemas.openxmlformats.org/officeDocument/2006/relationships/image" Target="../media/image31.jpg"/><Relationship Id="rId8" Type="http://schemas.openxmlformats.org/officeDocument/2006/relationships/image" Target="../media/image3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4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37.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2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36.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4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2.xml"/><Relationship Id="rId3" Type="http://schemas.openxmlformats.org/officeDocument/2006/relationships/image" Target="../media/image4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4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4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descr="All text" id="190" name="Google Shape;190;p38"/>
          <p:cNvSpPr txBox="1"/>
          <p:nvPr/>
        </p:nvSpPr>
        <p:spPr>
          <a:xfrm>
            <a:off x="-75" y="0"/>
            <a:ext cx="3844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Today you need</a:t>
            </a:r>
            <a:endParaRPr sz="2400">
              <a:solidFill>
                <a:srgbClr val="FFFFFF"/>
              </a:solidFill>
              <a:latin typeface="Oswald"/>
              <a:ea typeface="Oswald"/>
              <a:cs typeface="Oswald"/>
              <a:sym typeface="Oswald"/>
            </a:endParaRPr>
          </a:p>
          <a:p>
            <a:pPr indent="0" lvl="0" marL="0" rtl="0" algn="l">
              <a:spcBef>
                <a:spcPts val="0"/>
              </a:spcBef>
              <a:spcAft>
                <a:spcPts val="0"/>
              </a:spcAft>
              <a:buNone/>
            </a:pPr>
            <a:r>
              <a:t/>
            </a:r>
            <a:endParaRPr sz="2400">
              <a:solidFill>
                <a:srgbClr val="FFFFFF"/>
              </a:solidFill>
              <a:latin typeface="Oswald"/>
              <a:ea typeface="Oswald"/>
              <a:cs typeface="Oswald"/>
              <a:sym typeface="Oswald"/>
            </a:endParaRPr>
          </a:p>
          <a:p>
            <a:pPr indent="-381000" lvl="0" marL="457200" rtl="0" algn="l">
              <a:lnSpc>
                <a:spcPct val="114000"/>
              </a:lnSpc>
              <a:spcBef>
                <a:spcPts val="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Your Painting Booklet!</a:t>
            </a:r>
            <a:br>
              <a:rPr b="1" lang="en" sz="2400">
                <a:solidFill>
                  <a:srgbClr val="FFFFFF"/>
                </a:solidFill>
                <a:latin typeface="Average"/>
                <a:ea typeface="Average"/>
                <a:cs typeface="Average"/>
                <a:sym typeface="Average"/>
              </a:rPr>
            </a:br>
            <a:br>
              <a:rPr b="1" lang="en" sz="2400">
                <a:solidFill>
                  <a:srgbClr val="FFFFFF"/>
                </a:solidFill>
                <a:latin typeface="Average"/>
                <a:ea typeface="Average"/>
                <a:cs typeface="Average"/>
                <a:sym typeface="Average"/>
              </a:rPr>
            </a:br>
            <a:r>
              <a:rPr b="1" lang="en" sz="2400">
                <a:solidFill>
                  <a:srgbClr val="00FF00"/>
                </a:solidFill>
                <a:latin typeface="Average"/>
                <a:ea typeface="Average"/>
                <a:cs typeface="Average"/>
                <a:sym typeface="Average"/>
              </a:rPr>
              <a:t>For writing your LAST GOALS of the watercolour unit.</a:t>
            </a:r>
            <a:br>
              <a:rPr lang="en"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 Your reference photos</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Your good copy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 Your brushes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 Your palette </a:t>
            </a:r>
            <a:endParaRPr sz="2400">
              <a:solidFill>
                <a:srgbClr val="CACACA"/>
              </a:solidFill>
              <a:latin typeface="Average"/>
              <a:ea typeface="Average"/>
              <a:cs typeface="Average"/>
              <a:sym typeface="Average"/>
            </a:endParaRPr>
          </a:p>
          <a:p>
            <a:pPr indent="-381000" lvl="0" marL="457200" rtl="0" algn="l">
              <a:lnSpc>
                <a:spcPct val="114000"/>
              </a:lnSpc>
              <a:spcBef>
                <a:spcPts val="600"/>
              </a:spcBef>
              <a:spcAft>
                <a:spcPts val="600"/>
              </a:spcAft>
              <a:buClr>
                <a:srgbClr val="CACACA"/>
              </a:buClr>
              <a:buSzPts val="2400"/>
              <a:buFont typeface="Average"/>
              <a:buAutoNum type="arabicPeriod"/>
            </a:pPr>
            <a:r>
              <a:rPr lang="en" sz="2400">
                <a:solidFill>
                  <a:srgbClr val="CACACA"/>
                </a:solidFill>
                <a:latin typeface="Average"/>
                <a:ea typeface="Average"/>
                <a:cs typeface="Average"/>
                <a:sym typeface="Average"/>
              </a:rPr>
              <a:t>🥤🥤 Two containers of water </a:t>
            </a:r>
            <a:endParaRPr sz="2400">
              <a:solidFill>
                <a:srgbClr val="FFFFFF"/>
              </a:solidFill>
              <a:latin typeface="Oswald"/>
              <a:ea typeface="Oswald"/>
              <a:cs typeface="Oswald"/>
              <a:sym typeface="Oswald"/>
            </a:endParaRPr>
          </a:p>
        </p:txBody>
      </p:sp>
      <p:pic>
        <p:nvPicPr>
          <p:cNvPr id="191" name="Google Shape;191;p38" title="Painting booklet covers for Visual Arts 10.jpg"/>
          <p:cNvPicPr preferRelativeResize="0"/>
          <p:nvPr/>
        </p:nvPicPr>
        <p:blipFill rotWithShape="1">
          <a:blip r:embed="rId3">
            <a:alphaModFix/>
          </a:blip>
          <a:srcRect b="0" l="0" r="0" t="0"/>
          <a:stretch/>
        </p:blipFill>
        <p:spPr>
          <a:xfrm>
            <a:off x="3844718" y="-1"/>
            <a:ext cx="5299281" cy="68579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7"/>
          <p:cNvSpPr txBox="1"/>
          <p:nvPr/>
        </p:nvSpPr>
        <p:spPr>
          <a:xfrm>
            <a:off x="0" y="804300"/>
            <a:ext cx="9144000" cy="149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FFFFFF"/>
              </a:solidFill>
              <a:latin typeface="Oswald"/>
              <a:ea typeface="Oswald"/>
              <a:cs typeface="Oswald"/>
              <a:sym typeface="Oswald"/>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Column 1" id="248" name="Google Shape;248;p47"/>
          <p:cNvSpPr txBox="1"/>
          <p:nvPr/>
        </p:nvSpPr>
        <p:spPr>
          <a:xfrm>
            <a:off x="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በሂደት ላይ ያለ ስራ</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العمل قيد التقدم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Treball en curs</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正在进行的工作</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کار در حال انجام است</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कार्य प्रगति पर 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進行中</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진행 중인 작업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Kar berdewam e</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Trabalho em andamento</a:t>
            </a:r>
            <a:endParaRPr sz="5800">
              <a:solidFill>
                <a:srgbClr val="AAAAAA"/>
              </a:solidFill>
              <a:latin typeface="Average"/>
              <a:ea typeface="Average"/>
              <a:cs typeface="Average"/>
              <a:sym typeface="Average"/>
            </a:endParaRPr>
          </a:p>
        </p:txBody>
      </p:sp>
      <p:sp>
        <p:nvSpPr>
          <p:cNvPr descr="Column 2" id="249" name="Google Shape;249;p47"/>
          <p:cNvSpPr txBox="1"/>
          <p:nvPr/>
        </p:nvSpPr>
        <p:spPr>
          <a:xfrm>
            <a:off x="457200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ਕੰਮ ਚੱਲ ਰਿਹਾ 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Работа в процессе</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Shaqada ayaa socota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Trabajo en progreso</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Kazi inaendelea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Kasalukuyang ginagawa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Çalışma devam ediyor</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Робота в процесі</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Công việc đang tiến hành</a:t>
            </a:r>
            <a:endParaRPr sz="5800">
              <a:solidFill>
                <a:srgbClr val="AAAAA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Mr. Fox's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Fox</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255" name="Google Shape;255;p4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DDDDDD"/>
                </a:solidFill>
                <a:latin typeface="Average"/>
                <a:ea typeface="Average"/>
                <a:cs typeface="Average"/>
                <a:sym typeface="Average"/>
              </a:rPr>
              <a:t>Abdel Hadi Al-Salibi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Alwynn Brown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Maelle Browne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Daniel Chisholm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Maya Cluett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Tiffarah Crawford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Nithya Daggula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Cohen Demers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Jevindu Dissanayake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Eric Earle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Hana ElDeeb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Cohen Francis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Beau Gallant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Arina Izadi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Shahed Kurdi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Matina Kyriakakos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Zaina Meraj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Aiden Mukuha Chege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More Parodi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Justine Parreno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Ella Pleasant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Lucy Reardon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Taylor Rigby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Mya Saba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Evan Steiger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Scarlett Stevenson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Bianca Tynes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Naomi Ulku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Eva Vatcher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Finn Weatherbee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Elena Youmbi     📷📷📷📷</a:t>
            </a:r>
            <a:endParaRPr>
              <a:solidFill>
                <a:srgbClr val="DDDDDD"/>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descr="Title" id="260" name="Google Shape;260;p49"/>
          <p:cNvSpPr txBox="1"/>
          <p:nvPr/>
        </p:nvSpPr>
        <p:spPr>
          <a:xfrm>
            <a:off x="456525" y="0"/>
            <a:ext cx="8217600" cy="228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FFFFFF"/>
                </a:solidFill>
                <a:latin typeface="Oswald"/>
                <a:ea typeface="Oswald"/>
                <a:cs typeface="Oswald"/>
                <a:sym typeface="Oswald"/>
              </a:rPr>
              <a:t>Every work-in-progress photo counts towards your </a:t>
            </a:r>
            <a:r>
              <a:rPr lang="en" sz="4000">
                <a:solidFill>
                  <a:srgbClr val="00FF00"/>
                </a:solidFill>
                <a:latin typeface="Oswald"/>
                <a:ea typeface="Oswald"/>
                <a:cs typeface="Oswald"/>
                <a:sym typeface="Oswald"/>
              </a:rPr>
              <a:t>goal-setting mark</a:t>
            </a:r>
            <a:endParaRPr sz="4000">
              <a:solidFill>
                <a:srgbClr val="00FF00"/>
              </a:solidFill>
              <a:latin typeface="Oswald"/>
              <a:ea typeface="Oswald"/>
              <a:cs typeface="Oswald"/>
              <a:sym typeface="Oswald"/>
            </a:endParaRPr>
          </a:p>
          <a:p>
            <a:pPr indent="0" lvl="0" marL="0" rtl="0" algn="ctr">
              <a:spcBef>
                <a:spcPts val="0"/>
              </a:spcBef>
              <a:spcAft>
                <a:spcPts val="0"/>
              </a:spcAft>
              <a:buNone/>
            </a:pPr>
            <a:r>
              <a:rPr lang="en" sz="4000">
                <a:solidFill>
                  <a:srgbClr val="FFFFFF"/>
                </a:solidFill>
                <a:latin typeface="Oswald"/>
                <a:ea typeface="Oswald"/>
                <a:cs typeface="Oswald"/>
                <a:sym typeface="Oswald"/>
              </a:rPr>
              <a:t>  📷</a:t>
            </a:r>
            <a:r>
              <a:rPr b="1" lang="en" sz="4000">
                <a:solidFill>
                  <a:srgbClr val="00FF00"/>
                </a:solidFill>
                <a:latin typeface="Oswald"/>
                <a:ea typeface="Oswald"/>
                <a:cs typeface="Oswald"/>
                <a:sym typeface="Oswald"/>
              </a:rPr>
              <a:t>→</a:t>
            </a:r>
            <a:r>
              <a:rPr lang="en" sz="4000">
                <a:solidFill>
                  <a:srgbClr val="FFFFFF"/>
                </a:solidFill>
                <a:latin typeface="Oswald"/>
                <a:ea typeface="Oswald"/>
                <a:cs typeface="Oswald"/>
                <a:sym typeface="Oswald"/>
              </a:rPr>
              <a:t>✏️</a:t>
            </a:r>
            <a:endParaRPr sz="1500">
              <a:solidFill>
                <a:srgbClr val="AAAAAA"/>
              </a:solidFill>
              <a:latin typeface="Average"/>
              <a:ea typeface="Average"/>
              <a:cs typeface="Average"/>
              <a:sym typeface="Average"/>
            </a:endParaRPr>
          </a:p>
        </p:txBody>
      </p:sp>
      <p:sp>
        <p:nvSpPr>
          <p:cNvPr descr="Translations" id="261" name="Google Shape;261;p49"/>
          <p:cNvSpPr txBox="1"/>
          <p:nvPr/>
        </p:nvSpPr>
        <p:spPr>
          <a:xfrm>
            <a:off x="0" y="2286600"/>
            <a:ext cx="9144000" cy="45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እያንዳንዱ በሂደት ላይ ያለ ፎቶ ወደ ግብ ማቀናበሪያ ምልክትዎ ይቆጠራል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كل صورة قيد التنفيذ تُحتسب ضمن هدفك المحدد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de treball en curs compta per a la teva marca d'objectius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每张正在制作的照片都计入你的目标设定分数</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هر عکس در حال انجام، در راستای هدف تعیین‌شده‌ی شما محسوب می‌شود.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प्रत्येक कार्य-प्रगति फ़ोटो आपके लक्ष्य-निर्धारण चिह्न में गिनी जाती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作業中の写真はすべて目標達成にカウントされます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진행 중인 모든 사진은 목표 설정에 반영됩니다.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Her wêneyek di xebata berdewam de ji bo destnîşankirina armanca we tê hesibandin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do trabalho em andamento conta para sua meta de definição de metas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ਹਰੇਕ ਕੰਮ-ਅਧੀਨ ਫੋਟੋ ਤੁਹਾਡੇ ਟੀਚੇ ਨੂੰ ਪੂਰਾ ਕਰਨ ਲਈ ਗਿਣੀ ਜਾਂਦੀ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Каждая фотография в процессе работы учитывается при постановке цели.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Sawir kasta oo shaqada ku jira wuxuu ku xisaabtamayaa calaamadda yool-dejinta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del trabajo en progreso cuenta para alcanzar tu objetivo.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Kila picha inayoendelea inahesabiwa katika alama yako ya kuweka lengo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Ang bawat work-in-progress na larawan ay binibilang sa iyong marka sa pagtatakda ng layunin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Çalışma aşamasındaki her fotoğraf, hedef belirleme hedefinize ulaşmanıza katkıda bulunur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Кожне фото в процесі роботи зараховується для досягнення вашої мети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Mỗi bức ảnh đang trong quá trình thực hiện đều được tính vào mục tiêu bạn đặt ra</a:t>
            </a:r>
            <a:endParaRPr sz="32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5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These students still have to complete their </a:t>
            </a:r>
            <a:r>
              <a:rPr lang="en" sz="3600">
                <a:solidFill>
                  <a:srgbClr val="00FF00"/>
                </a:solidFill>
                <a:latin typeface="Oswald"/>
                <a:ea typeface="Oswald"/>
                <a:cs typeface="Oswald"/>
                <a:sym typeface="Oswald"/>
              </a:rPr>
              <a:t>art history</a:t>
            </a:r>
            <a:r>
              <a:rPr lang="en" sz="3600">
                <a:solidFill>
                  <a:srgbClr val="FFFFFF"/>
                </a:solidFill>
                <a:latin typeface="Oswald"/>
                <a:ea typeface="Oswald"/>
                <a:cs typeface="Oswald"/>
                <a:sym typeface="Oswald"/>
              </a:rPr>
              <a:t> assignment:</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1800">
              <a:solidFill>
                <a:srgbClr val="B7B7B7"/>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Starlight</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Anton</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Lillian</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Jurni</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Mahmoud</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Isaak</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Huda</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lang="en" sz="1800" strike="sngStrike">
                <a:solidFill>
                  <a:srgbClr val="B7B7B7"/>
                </a:solidFill>
                <a:latin typeface="Average"/>
                <a:ea typeface="Average"/>
                <a:cs typeface="Average"/>
                <a:sym typeface="Average"/>
              </a:rPr>
              <a:t>Nikhil</a:t>
            </a:r>
            <a:endParaRPr b="1" sz="1800">
              <a:solidFill>
                <a:srgbClr val="B7B7B7"/>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Dom</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Jenine</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Samson</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Keona</a:t>
            </a:r>
            <a:endParaRPr b="1" sz="1800">
              <a:solidFill>
                <a:srgbClr val="FFFFFF"/>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Hala</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b="1" lang="en" sz="1800">
                <a:solidFill>
                  <a:srgbClr val="FFFFFF"/>
                </a:solidFill>
                <a:latin typeface="Average"/>
                <a:ea typeface="Average"/>
                <a:cs typeface="Average"/>
                <a:sym typeface="Average"/>
              </a:rPr>
              <a:t>Harmony</a:t>
            </a:r>
            <a:endParaRPr b="1" sz="1800">
              <a:solidFill>
                <a:srgbClr val="FFFFFF"/>
              </a:solidFill>
              <a:latin typeface="Average"/>
              <a:ea typeface="Average"/>
              <a:cs typeface="Average"/>
              <a:sym typeface="Average"/>
            </a:endParaRPr>
          </a:p>
          <a:p>
            <a:pPr indent="0" lvl="0" marL="0" rtl="0" algn="ctr">
              <a:spcBef>
                <a:spcPts val="0"/>
              </a:spcBef>
              <a:spcAft>
                <a:spcPts val="0"/>
              </a:spcAft>
              <a:buNone/>
            </a:pPr>
            <a:r>
              <a:rPr lang="en" sz="1800" strike="sngStrike">
                <a:solidFill>
                  <a:srgbClr val="B7B7B7"/>
                </a:solidFill>
                <a:latin typeface="Average"/>
                <a:ea typeface="Average"/>
                <a:cs typeface="Average"/>
                <a:sym typeface="Average"/>
              </a:rPr>
              <a:t>Ryan</a:t>
            </a:r>
            <a:endParaRPr sz="1800" strike="sngStrike">
              <a:solidFill>
                <a:srgbClr val="D9D9D9"/>
              </a:solidFill>
              <a:latin typeface="Average"/>
              <a:ea typeface="Average"/>
              <a:cs typeface="Average"/>
              <a:sym typeface="Average"/>
            </a:endParaRPr>
          </a:p>
          <a:p>
            <a:pPr indent="0" lvl="0" marL="0" marR="0" rtl="0" algn="ctr">
              <a:lnSpc>
                <a:spcPct val="100000"/>
              </a:lnSpc>
              <a:spcBef>
                <a:spcPts val="0"/>
              </a:spcBef>
              <a:spcAft>
                <a:spcPts val="0"/>
              </a:spcAft>
              <a:buNone/>
            </a:pPr>
            <a:r>
              <a:rPr lang="en" sz="1800" strike="sngStrike">
                <a:solidFill>
                  <a:srgbClr val="B7B7B7"/>
                </a:solidFill>
                <a:latin typeface="Average"/>
                <a:ea typeface="Average"/>
                <a:cs typeface="Average"/>
                <a:sym typeface="Average"/>
              </a:rPr>
              <a:t>Ayla</a:t>
            </a:r>
            <a:endParaRPr b="1" sz="1800">
              <a:solidFill>
                <a:srgbClr val="FFFFFF"/>
              </a:solidFill>
              <a:latin typeface="Average"/>
              <a:ea typeface="Average"/>
              <a:cs typeface="Average"/>
              <a:sym typeface="Average"/>
            </a:endParaRPr>
          </a:p>
        </p:txBody>
      </p:sp>
      <p:sp>
        <p:nvSpPr>
          <p:cNvPr descr="Translations" id="271" name="Google Shape;271;p5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لا يزال يتعين على هؤلاء الطلاب إكمال مهمة تاريخ الفن الخاصة بهم:</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这些学生仍然需要完成他们的艺术史作业：</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این دانش آموزان هنوز باید تکالیف تاریخ هنر خود را تکمیل کنند:</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इन छात्रों को अभी भी अपना कला इतिहास का कार्य पूरा करना है:</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이 학생들은 여전히 ​​미술사 과제를 완료해야 합니다.</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Этим студентам еще предстоит выполнить задание по истории искусств:</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Ови ученици још увек морају да заврше свој задатак из историје уметности:</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Estos estudiantes aún tienen que completar su tarea de historia del arte:</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Kailangan pa ring tapusin ng mga mag-aaral na ito ang kanilang assignment sa art history:</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Ці студенти ще мають виконати завдання з історії мистецтва:</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Những học sinh này vẫn phải hoàn thành bài tập lịch sử nghệ thuật của mình:</a:t>
            </a:r>
            <a:endParaRPr sz="2750">
              <a:solidFill>
                <a:srgbClr val="CACACA"/>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graphicFrame>
        <p:nvGraphicFramePr>
          <p:cNvPr id="280" name="Google Shape;280;p53"/>
          <p:cNvGraphicFramePr/>
          <p:nvPr/>
        </p:nvGraphicFramePr>
        <p:xfrm>
          <a:off x="749600" y="62350"/>
          <a:ext cx="3000000" cy="3000000"/>
        </p:xfrm>
        <a:graphic>
          <a:graphicData uri="http://schemas.openxmlformats.org/drawingml/2006/table">
            <a:tbl>
              <a:tblPr>
                <a:noFill/>
                <a:tableStyleId>{FF6A4D2D-822B-48CD-AB4D-B3F123223DC5}</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13</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br>
                        <a:rPr lang="en" sz="2000">
                          <a:solidFill>
                            <a:srgbClr val="6AA84F"/>
                          </a:solidFill>
                          <a:latin typeface="Oswald"/>
                          <a:ea typeface="Oswald"/>
                          <a:cs typeface="Oswald"/>
                          <a:sym typeface="Oswald"/>
                        </a:rPr>
                      </a:br>
                      <a:r>
                        <a:rPr lang="en"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Goal setting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graphicFrame>
        <p:nvGraphicFramePr>
          <p:cNvPr id="285" name="Google Shape;285;p54"/>
          <p:cNvGraphicFramePr/>
          <p:nvPr/>
        </p:nvGraphicFramePr>
        <p:xfrm>
          <a:off x="0" y="0"/>
          <a:ext cx="3000000" cy="3000000"/>
        </p:xfrm>
        <a:graphic>
          <a:graphicData uri="http://schemas.openxmlformats.org/drawingml/2006/table">
            <a:tbl>
              <a:tblPr>
                <a:noFill/>
                <a:tableStyleId>{9D5237C4-D93B-497D-827D-942B0C9DE336}</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descr="All text" id="290" name="Google Shape;290;p55"/>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291" name="Google Shape;291;p55"/>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292" name="Google Shape;292;p55"/>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293" name="Google Shape;293;p55"/>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294" name="Google Shape;294;p55"/>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295" name="Google Shape;295;p55"/>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296" name="Google Shape;296;p55"/>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297" name="Google Shape;297;p55"/>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298" name="Google Shape;298;p55"/>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299" name="Google Shape;299;p55"/>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6"/>
          <p:cNvSpPr txBox="1"/>
          <p:nvPr>
            <p:ph type="ctrTitle"/>
          </p:nvPr>
        </p:nvSpPr>
        <p:spPr>
          <a:xfrm>
            <a:off x="1143000" y="1122363"/>
            <a:ext cx="6858000" cy="238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305" name="Google Shape;305;p56"/>
          <p:cNvSpPr txBox="1"/>
          <p:nvPr>
            <p:ph idx="1" type="subTitle"/>
          </p:nvPr>
        </p:nvSpPr>
        <p:spPr>
          <a:xfrm>
            <a:off x="1143000" y="3602038"/>
            <a:ext cx="6858000" cy="1655700"/>
          </a:xfrm>
          <a:prstGeom prst="rect">
            <a:avLst/>
          </a:prstGeom>
        </p:spPr>
        <p:txBody>
          <a:bodyPr anchorCtr="0" anchor="t" bIns="91425" lIns="91425" spcFirstLastPara="1" rIns="91425" wrap="square" tIns="91425">
            <a:noAutofit/>
          </a:bodyPr>
          <a:lstStyle/>
          <a:p>
            <a:pPr indent="0" lvl="0" marL="0" rtl="0" algn="ctr">
              <a:spcBef>
                <a:spcPts val="480"/>
              </a:spcBef>
              <a:spcAft>
                <a:spcPts val="0"/>
              </a:spcAft>
              <a:buNone/>
            </a:pPr>
            <a:r>
              <a:t/>
            </a:r>
            <a:endParaRPr/>
          </a:p>
        </p:txBody>
      </p:sp>
      <p:pic>
        <p:nvPicPr>
          <p:cNvPr id="306" name="Google Shape;306;p56" title="IMG-7345.JPG"/>
          <p:cNvPicPr preferRelativeResize="0"/>
          <p:nvPr/>
        </p:nvPicPr>
        <p:blipFill rotWithShape="1">
          <a:blip r:embed="rId3">
            <a:alphaModFix/>
          </a:blip>
          <a:srcRect b="14228" l="0" r="0" t="12356"/>
          <a:stretch/>
        </p:blipFill>
        <p:spPr>
          <a:xfrm>
            <a:off x="1069200" y="0"/>
            <a:ext cx="7005612" cy="6857999"/>
          </a:xfrm>
          <a:prstGeom prst="rect">
            <a:avLst/>
          </a:prstGeom>
          <a:noFill/>
          <a:ln>
            <a:noFill/>
          </a:ln>
        </p:spPr>
      </p:pic>
      <p:sp>
        <p:nvSpPr>
          <p:cNvPr id="307" name="Google Shape;307;p56"/>
          <p:cNvSpPr txBox="1"/>
          <p:nvPr/>
        </p:nvSpPr>
        <p:spPr>
          <a:xfrm>
            <a:off x="2720000" y="3172375"/>
            <a:ext cx="12189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0">
                <a:solidFill>
                  <a:schemeClr val="dk1"/>
                </a:solidFill>
              </a:rPr>
              <a:t>❄️</a:t>
            </a:r>
            <a:endParaRPr sz="60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descr="All text" id="196" name="Google Shape;196;p39"/>
          <p:cNvSpPr txBox="1"/>
          <p:nvPr/>
        </p:nvSpPr>
        <p:spPr>
          <a:xfrm>
            <a:off x="311700" y="-4"/>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30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Finish the peer feedback FIRST!</a:t>
            </a:r>
            <a:br>
              <a:rPr b="1" lang="en" sz="2000">
                <a:solidFill>
                  <a:srgbClr val="FFFFFF"/>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Stick</a:t>
            </a:r>
            <a:r>
              <a:rPr lang="en" sz="2000">
                <a:solidFill>
                  <a:srgbClr val="CACACA"/>
                </a:solidFill>
                <a:latin typeface="Average"/>
                <a:ea typeface="Average"/>
                <a:cs typeface="Average"/>
                <a:sym typeface="Average"/>
              </a:rPr>
              <a:t> to your colour scheme.</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Build up darkness with </a:t>
            </a:r>
            <a:r>
              <a:rPr b="1" lang="en" sz="2000">
                <a:solidFill>
                  <a:srgbClr val="FFFFFF"/>
                </a:solidFill>
                <a:latin typeface="Average"/>
                <a:ea typeface="Average"/>
                <a:cs typeface="Average"/>
                <a:sym typeface="Average"/>
              </a:rPr>
              <a:t>many light layers</a:t>
            </a:r>
            <a:r>
              <a:rPr lang="en" sz="2000">
                <a:solidFill>
                  <a:srgbClr val="CACACA"/>
                </a:solidFill>
                <a:latin typeface="Average"/>
                <a:ea typeface="Average"/>
                <a:cs typeface="Average"/>
                <a:sym typeface="Average"/>
              </a:rPr>
              <a:t> painted on top of each other.</a:t>
            </a:r>
            <a:br>
              <a:rPr lang="en" sz="2000">
                <a:solidFill>
                  <a:srgbClr val="CACACA"/>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Start in the back</a:t>
            </a:r>
            <a:r>
              <a:rPr lang="en" sz="2000">
                <a:solidFill>
                  <a:srgbClr val="CACACA"/>
                </a:solidFill>
                <a:latin typeface="Average"/>
                <a:ea typeface="Average"/>
                <a:cs typeface="Average"/>
                <a:sym typeface="Average"/>
              </a:rPr>
              <a:t>, and work to the front.</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With each layer, ask yourself where you can make it:</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b="1" lang="en" sz="2000">
                <a:solidFill>
                  <a:srgbClr val="FFFFFF"/>
                </a:solidFill>
                <a:latin typeface="Average"/>
                <a:ea typeface="Average"/>
                <a:cs typeface="Average"/>
                <a:sym typeface="Average"/>
              </a:rPr>
              <a:t>Darker</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 sz="2000">
                <a:solidFill>
                  <a:srgbClr val="CACACA"/>
                </a:solidFill>
                <a:latin typeface="Average"/>
                <a:ea typeface="Average"/>
                <a:cs typeface="Average"/>
                <a:sym typeface="Average"/>
              </a:rPr>
              <a:t>a more </a:t>
            </a:r>
            <a:r>
              <a:rPr b="1" lang="en" sz="2000">
                <a:solidFill>
                  <a:srgbClr val="FFFFFF"/>
                </a:solidFill>
                <a:latin typeface="Average"/>
                <a:ea typeface="Average"/>
                <a:cs typeface="Average"/>
                <a:sym typeface="Average"/>
              </a:rPr>
              <a:t>specific colour</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 sz="2000">
                <a:solidFill>
                  <a:srgbClr val="CACACA"/>
                </a:solidFill>
                <a:latin typeface="Average"/>
                <a:ea typeface="Average"/>
                <a:cs typeface="Average"/>
                <a:sym typeface="Average"/>
              </a:rPr>
              <a:t>more </a:t>
            </a:r>
            <a:r>
              <a:rPr b="1" lang="en" sz="2000">
                <a:solidFill>
                  <a:srgbClr val="FFFFFF"/>
                </a:solidFill>
                <a:latin typeface="Average"/>
                <a:ea typeface="Average"/>
                <a:cs typeface="Average"/>
                <a:sym typeface="Average"/>
              </a:rPr>
              <a:t>detailed</a:t>
            </a:r>
            <a:br>
              <a:rPr b="1" lang="en" sz="2000">
                <a:solidFill>
                  <a:srgbClr val="FFFFFF"/>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Carefully mixed greys</a:t>
            </a:r>
            <a:r>
              <a:rPr lang="en" sz="2000">
                <a:solidFill>
                  <a:srgbClr val="CACACA"/>
                </a:solidFill>
                <a:latin typeface="Average"/>
                <a:ea typeface="Average"/>
                <a:cs typeface="Average"/>
                <a:sym typeface="Average"/>
              </a:rPr>
              <a:t> show more skill than bright colours.</a:t>
            </a:r>
            <a:endParaRPr sz="2000">
              <a:solidFill>
                <a:srgbClr val="CACACA"/>
              </a:solidFill>
              <a:latin typeface="Average"/>
              <a:ea typeface="Average"/>
              <a:cs typeface="Average"/>
              <a:sym typeface="Average"/>
            </a:endParaRPr>
          </a:p>
        </p:txBody>
      </p:sp>
      <p:pic>
        <p:nvPicPr>
          <p:cNvPr id="197" name="Google Shape;197;p39"/>
          <p:cNvPicPr preferRelativeResize="0"/>
          <p:nvPr/>
        </p:nvPicPr>
        <p:blipFill>
          <a:blip r:embed="rId3">
            <a:alphaModFix/>
          </a:blip>
          <a:stretch>
            <a:fillRect/>
          </a:stretch>
        </p:blipFill>
        <p:spPr>
          <a:xfrm>
            <a:off x="6788575" y="3274625"/>
            <a:ext cx="2355425" cy="23554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5" name="Shape 315"/>
        <p:cNvGrpSpPr/>
        <p:nvPr/>
      </p:nvGrpSpPr>
      <p:grpSpPr>
        <a:xfrm>
          <a:off x="0" y="0"/>
          <a:ext cx="0" cy="0"/>
          <a:chOff x="0" y="0"/>
          <a:chExt cx="0" cy="0"/>
        </a:xfrm>
      </p:grpSpPr>
      <p:sp>
        <p:nvSpPr>
          <p:cNvPr descr="Translations" id="316" name="Google Shape;316;p58"/>
          <p:cNvSpPr txBox="1"/>
          <p:nvPr/>
        </p:nvSpPr>
        <p:spPr>
          <a:xfrm>
            <a:off x="4572000" y="0"/>
            <a:ext cx="4572000" cy="229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100">
                <a:solidFill>
                  <a:srgbClr val="FFFFFF"/>
                </a:solidFill>
                <a:latin typeface="Oswald"/>
                <a:ea typeface="Oswald"/>
                <a:cs typeface="Oswald"/>
                <a:sym typeface="Oswald"/>
              </a:rPr>
              <a:t>Please help vote for the watercolour all-time </a:t>
            </a:r>
            <a:r>
              <a:rPr lang="en" sz="4100">
                <a:solidFill>
                  <a:srgbClr val="00FF00"/>
                </a:solidFill>
                <a:latin typeface="Oswald"/>
                <a:ea typeface="Oswald"/>
                <a:cs typeface="Oswald"/>
                <a:sym typeface="Oswald"/>
              </a:rPr>
              <a:t>hall of fame</a:t>
            </a:r>
            <a:endParaRPr sz="4100">
              <a:solidFill>
                <a:srgbClr val="00FF00"/>
              </a:solidFill>
              <a:latin typeface="Oswald"/>
              <a:ea typeface="Oswald"/>
              <a:cs typeface="Oswald"/>
              <a:sym typeface="Oswald"/>
            </a:endParaRPr>
          </a:p>
        </p:txBody>
      </p:sp>
      <p:sp>
        <p:nvSpPr>
          <p:cNvPr descr="Translations" id="317" name="Google Shape;317;p58"/>
          <p:cNvSpPr txBox="1"/>
          <p:nvPr/>
        </p:nvSpPr>
        <p:spPr>
          <a:xfrm>
            <a:off x="4572000" y="2295050"/>
            <a:ext cx="4572000" cy="4563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الرجاء المساعدة في التصويت لصالح قاعة مشاهير الألوان المائية على الإطلاق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请帮助投票选出水彩画史上的名人堂</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لطفا در رای دادن به تالار مشاهیر تمام دوران آبرنگ کمک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कृपया वॉटरकलर सर्वकालिक प्रसिद्धि वाले हॉल के लिए वोट करने में मदद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수채화 역대 명예의 전당 투표를 도와주세요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Пожалуйста, помогите проголосовать за Зал славы акварели всех времен.</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Помозите да гласате за Кућу славних акварела свих времена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Por favor ayuda a votar por el salón de la fama de todos los tiempos de la acuarela.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Mangyaring tumulong sa pagboto para sa watercolor all-time hall of fame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Будь ласка, допоможіть проголосувати за акварельний зал слави всіх часів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Hãy giúp bỏ phiếu cho đại sảnh danh vọng màu nước mọi thời đại</a:t>
            </a:r>
            <a:endParaRPr sz="1800">
              <a:solidFill>
                <a:schemeClr val="accent3"/>
              </a:solidFill>
              <a:latin typeface="Average"/>
              <a:ea typeface="Average"/>
              <a:cs typeface="Average"/>
              <a:sym typeface="Average"/>
            </a:endParaRPr>
          </a:p>
        </p:txBody>
      </p:sp>
      <p:pic>
        <p:nvPicPr>
          <p:cNvPr id="318" name="Google Shape;318;p58" title="Watercolour hall of fame.jpg"/>
          <p:cNvPicPr preferRelativeResize="0"/>
          <p:nvPr/>
        </p:nvPicPr>
        <p:blipFill rotWithShape="1">
          <a:blip r:embed="rId3">
            <a:alphaModFix/>
          </a:blip>
          <a:srcRect b="0" l="0" r="0" t="0"/>
          <a:stretch/>
        </p:blipFill>
        <p:spPr>
          <a:xfrm>
            <a:off x="169500" y="667875"/>
            <a:ext cx="4267199" cy="552225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60"/>
          <p:cNvSpPr txBox="1"/>
          <p:nvPr/>
        </p:nvSpPr>
        <p:spPr>
          <a:xfrm>
            <a:off x="0" y="676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700">
                <a:solidFill>
                  <a:srgbClr val="FFFFFF"/>
                </a:solidFill>
                <a:latin typeface="Oswald"/>
                <a:ea typeface="Oswald"/>
                <a:cs typeface="Oswald"/>
                <a:sym typeface="Oswald"/>
              </a:rPr>
              <a:t>Clay projects from former students</a:t>
            </a:r>
            <a:endParaRPr sz="2100">
              <a:solidFill>
                <a:srgbClr val="B7B7B7"/>
              </a:solidFill>
              <a:latin typeface="Average"/>
              <a:ea typeface="Average"/>
              <a:cs typeface="Average"/>
              <a:sym typeface="Average"/>
            </a:endParaRPr>
          </a:p>
        </p:txBody>
      </p:sp>
      <p:sp>
        <p:nvSpPr>
          <p:cNvPr descr="Translations" id="328" name="Google Shape;328;p60"/>
          <p:cNvSpPr txBox="1"/>
          <p:nvPr/>
        </p:nvSpPr>
        <p:spPr>
          <a:xfrm>
            <a:off x="0" y="1824600"/>
            <a:ext cx="9144000" cy="435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ከቀድሞ ተማሪዎች የሸክላ ፕሮጀክቶች</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مشاريع الطين من الطلاب السابقين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Projectes d'argila d'antics alumnes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往届学生的陶艺作品</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پروژه‌های سفالی از دانشجویان سابق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पूर्व छात्रों की मिट्टी की परियोजनाएँ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卒業生による粘土作品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전 학생들의 점토 프로젝트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Projeyên gilê ji xwendekarên berê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Projetos em argila de ex-alunos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ਸਾਬਕਾ ਵਿਦਿਆਰਥੀਆਂ ਦੇ ਮਿੱਟੀ ਦੇ ਪ੍ਰੋਜੈਕਟ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Глиняные проекты бывших студентов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Mashaariicda dhoobada ee ardaydii hore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Proyectos de arcilla de antiguos alumnos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Miradi ya udongo kutoka kwa wanafunzi wa zamani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Mga proyektong luwad mula sa mga dating estudyante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Eski öğrencilerin kil projeleri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Глиняні роботи від колишніх учнів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Các dự án đất sét của cựu học sinh</a:t>
            </a:r>
            <a:endParaRPr sz="3500">
              <a:solidFill>
                <a:srgbClr val="CACAC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61"/>
          <p:cNvPicPr preferRelativeResize="0"/>
          <p:nvPr/>
        </p:nvPicPr>
        <p:blipFill>
          <a:blip r:embed="rId3">
            <a:alphaModFix/>
          </a:blip>
          <a:stretch>
            <a:fillRect/>
          </a:stretch>
        </p:blipFill>
        <p:spPr>
          <a:xfrm>
            <a:off x="36575" y="474700"/>
            <a:ext cx="2971801" cy="2479595"/>
          </a:xfrm>
          <a:prstGeom prst="rect">
            <a:avLst/>
          </a:prstGeom>
          <a:noFill/>
          <a:ln>
            <a:noFill/>
          </a:ln>
        </p:spPr>
      </p:pic>
      <p:pic>
        <p:nvPicPr>
          <p:cNvPr id="334" name="Google Shape;334;p61"/>
          <p:cNvPicPr preferRelativeResize="0"/>
          <p:nvPr/>
        </p:nvPicPr>
        <p:blipFill>
          <a:blip r:embed="rId4">
            <a:alphaModFix/>
          </a:blip>
          <a:stretch>
            <a:fillRect/>
          </a:stretch>
        </p:blipFill>
        <p:spPr>
          <a:xfrm>
            <a:off x="3481750" y="114300"/>
            <a:ext cx="2180492" cy="3200400"/>
          </a:xfrm>
          <a:prstGeom prst="rect">
            <a:avLst/>
          </a:prstGeom>
          <a:noFill/>
          <a:ln>
            <a:noFill/>
          </a:ln>
        </p:spPr>
      </p:pic>
      <p:pic>
        <p:nvPicPr>
          <p:cNvPr id="335" name="Google Shape;335;p61"/>
          <p:cNvPicPr preferRelativeResize="0"/>
          <p:nvPr/>
        </p:nvPicPr>
        <p:blipFill>
          <a:blip r:embed="rId5">
            <a:alphaModFix/>
          </a:blip>
          <a:stretch>
            <a:fillRect/>
          </a:stretch>
        </p:blipFill>
        <p:spPr>
          <a:xfrm>
            <a:off x="6583838" y="114300"/>
            <a:ext cx="2072202" cy="3200400"/>
          </a:xfrm>
          <a:prstGeom prst="rect">
            <a:avLst/>
          </a:prstGeom>
          <a:noFill/>
          <a:ln>
            <a:noFill/>
          </a:ln>
        </p:spPr>
      </p:pic>
      <p:pic>
        <p:nvPicPr>
          <p:cNvPr id="336" name="Google Shape;336;p61"/>
          <p:cNvPicPr preferRelativeResize="0"/>
          <p:nvPr/>
        </p:nvPicPr>
        <p:blipFill>
          <a:blip r:embed="rId6">
            <a:alphaModFix/>
          </a:blip>
          <a:stretch>
            <a:fillRect/>
          </a:stretch>
        </p:blipFill>
        <p:spPr>
          <a:xfrm>
            <a:off x="36575" y="3750688"/>
            <a:ext cx="2971801" cy="2785615"/>
          </a:xfrm>
          <a:prstGeom prst="rect">
            <a:avLst/>
          </a:prstGeom>
          <a:noFill/>
          <a:ln>
            <a:noFill/>
          </a:ln>
        </p:spPr>
      </p:pic>
      <p:pic>
        <p:nvPicPr>
          <p:cNvPr id="337" name="Google Shape;337;p61"/>
          <p:cNvPicPr preferRelativeResize="0"/>
          <p:nvPr/>
        </p:nvPicPr>
        <p:blipFill>
          <a:blip r:embed="rId7">
            <a:alphaModFix/>
          </a:blip>
          <a:stretch>
            <a:fillRect/>
          </a:stretch>
        </p:blipFill>
        <p:spPr>
          <a:xfrm>
            <a:off x="3086105" y="3713325"/>
            <a:ext cx="2971800" cy="2860358"/>
          </a:xfrm>
          <a:prstGeom prst="rect">
            <a:avLst/>
          </a:prstGeom>
          <a:noFill/>
          <a:ln>
            <a:noFill/>
          </a:ln>
        </p:spPr>
      </p:pic>
      <p:pic>
        <p:nvPicPr>
          <p:cNvPr id="338" name="Google Shape;338;p61"/>
          <p:cNvPicPr preferRelativeResize="0"/>
          <p:nvPr/>
        </p:nvPicPr>
        <p:blipFill>
          <a:blip r:embed="rId8">
            <a:alphaModFix/>
          </a:blip>
          <a:stretch>
            <a:fillRect/>
          </a:stretch>
        </p:blipFill>
        <p:spPr>
          <a:xfrm>
            <a:off x="6177050" y="3543300"/>
            <a:ext cx="2885784" cy="3200400"/>
          </a:xfrm>
          <a:prstGeom prst="rect">
            <a:avLst/>
          </a:prstGeom>
          <a:noFill/>
          <a:ln>
            <a:noFill/>
          </a:ln>
        </p:spPr>
      </p:pic>
      <p:sp>
        <p:nvSpPr>
          <p:cNvPr id="339" name="Google Shape;339;p61"/>
          <p:cNvSpPr txBox="1"/>
          <p:nvPr/>
        </p:nvSpPr>
        <p:spPr>
          <a:xfrm>
            <a:off x="2564083" y="25442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1</a:t>
            </a:r>
            <a:endParaRPr b="1" sz="1800">
              <a:solidFill>
                <a:srgbClr val="D9D9D9"/>
              </a:solidFill>
              <a:latin typeface="Average"/>
              <a:ea typeface="Average"/>
              <a:cs typeface="Average"/>
              <a:sym typeface="Average"/>
            </a:endParaRPr>
          </a:p>
        </p:txBody>
      </p:sp>
      <p:sp>
        <p:nvSpPr>
          <p:cNvPr id="340" name="Google Shape;340;p61"/>
          <p:cNvSpPr txBox="1"/>
          <p:nvPr/>
        </p:nvSpPr>
        <p:spPr>
          <a:xfrm>
            <a:off x="5217950" y="29046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2</a:t>
            </a:r>
            <a:endParaRPr b="1" sz="1800">
              <a:solidFill>
                <a:srgbClr val="D9D9D9"/>
              </a:solidFill>
              <a:latin typeface="Average"/>
              <a:ea typeface="Average"/>
              <a:cs typeface="Average"/>
              <a:sym typeface="Average"/>
            </a:endParaRPr>
          </a:p>
        </p:txBody>
      </p:sp>
      <p:sp>
        <p:nvSpPr>
          <p:cNvPr id="341" name="Google Shape;341;p61"/>
          <p:cNvSpPr txBox="1"/>
          <p:nvPr/>
        </p:nvSpPr>
        <p:spPr>
          <a:xfrm>
            <a:off x="8211750" y="29046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3</a:t>
            </a:r>
            <a:endParaRPr b="1" sz="1800">
              <a:solidFill>
                <a:srgbClr val="D9D9D9"/>
              </a:solidFill>
              <a:latin typeface="Average"/>
              <a:ea typeface="Average"/>
              <a:cs typeface="Average"/>
              <a:sym typeface="Average"/>
            </a:endParaRPr>
          </a:p>
        </p:txBody>
      </p:sp>
      <p:sp>
        <p:nvSpPr>
          <p:cNvPr id="342" name="Google Shape;342;p61"/>
          <p:cNvSpPr txBox="1"/>
          <p:nvPr/>
        </p:nvSpPr>
        <p:spPr>
          <a:xfrm>
            <a:off x="2564083" y="61261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4</a:t>
            </a:r>
            <a:endParaRPr b="1" sz="1800">
              <a:solidFill>
                <a:srgbClr val="D9D9D9"/>
              </a:solidFill>
              <a:latin typeface="Average"/>
              <a:ea typeface="Average"/>
              <a:cs typeface="Average"/>
              <a:sym typeface="Average"/>
            </a:endParaRPr>
          </a:p>
        </p:txBody>
      </p:sp>
      <p:sp>
        <p:nvSpPr>
          <p:cNvPr id="343" name="Google Shape;343;p61"/>
          <p:cNvSpPr txBox="1"/>
          <p:nvPr/>
        </p:nvSpPr>
        <p:spPr>
          <a:xfrm>
            <a:off x="5613588" y="6192575"/>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5</a:t>
            </a:r>
            <a:endParaRPr b="1" sz="1800">
              <a:solidFill>
                <a:srgbClr val="D9D9D9"/>
              </a:solidFill>
              <a:latin typeface="Average"/>
              <a:ea typeface="Average"/>
              <a:cs typeface="Average"/>
              <a:sym typeface="Average"/>
            </a:endParaRPr>
          </a:p>
        </p:txBody>
      </p:sp>
      <p:sp>
        <p:nvSpPr>
          <p:cNvPr id="344" name="Google Shape;344;p61"/>
          <p:cNvSpPr txBox="1"/>
          <p:nvPr/>
        </p:nvSpPr>
        <p:spPr>
          <a:xfrm>
            <a:off x="8618525" y="63335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6</a:t>
            </a:r>
            <a:endParaRPr b="1" sz="1800">
              <a:solidFill>
                <a:srgbClr val="D9D9D9"/>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62"/>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Aidan Pynn, </a:t>
            </a:r>
            <a:r>
              <a:rPr lang="en">
                <a:solidFill>
                  <a:srgbClr val="B7B7B7"/>
                </a:solidFill>
              </a:rPr>
              <a:t>engraved earthenware, Fall 2018</a:t>
            </a:r>
            <a:endParaRPr sz="2400">
              <a:solidFill>
                <a:srgbClr val="B7B7B7"/>
              </a:solidFill>
            </a:endParaRPr>
          </a:p>
        </p:txBody>
      </p:sp>
      <p:pic>
        <p:nvPicPr>
          <p:cNvPr id="350" name="Google Shape;350;p62"/>
          <p:cNvPicPr preferRelativeResize="0"/>
          <p:nvPr/>
        </p:nvPicPr>
        <p:blipFill>
          <a:blip r:embed="rId3">
            <a:alphaModFix/>
          </a:blip>
          <a:stretch>
            <a:fillRect/>
          </a:stretch>
        </p:blipFill>
        <p:spPr>
          <a:xfrm>
            <a:off x="875100" y="0"/>
            <a:ext cx="7393805" cy="6175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63"/>
          <p:cNvSpPr txBox="1"/>
          <p:nvPr>
            <p:ph type="title"/>
          </p:nvPr>
        </p:nvSpPr>
        <p:spPr>
          <a:xfrm>
            <a:off x="4676775" y="0"/>
            <a:ext cx="44676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Anneliese Gielis</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356" name="Google Shape;356;p63"/>
          <p:cNvPicPr preferRelativeResize="0"/>
          <p:nvPr/>
        </p:nvPicPr>
        <p:blipFill>
          <a:blip r:embed="rId3">
            <a:alphaModFix/>
          </a:blip>
          <a:stretch>
            <a:fillRect/>
          </a:stretch>
        </p:blipFill>
        <p:spPr>
          <a:xfrm>
            <a:off x="0" y="0"/>
            <a:ext cx="4676775" cy="685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64"/>
          <p:cNvSpPr txBox="1"/>
          <p:nvPr>
            <p:ph type="title"/>
          </p:nvPr>
        </p:nvSpPr>
        <p:spPr>
          <a:xfrm>
            <a:off x="4438650" y="0"/>
            <a:ext cx="47058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Beah Angela Parreno</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362" name="Google Shape;362;p64"/>
          <p:cNvPicPr preferRelativeResize="0"/>
          <p:nvPr/>
        </p:nvPicPr>
        <p:blipFill>
          <a:blip r:embed="rId3">
            <a:alphaModFix/>
          </a:blip>
          <a:stretch>
            <a:fillRect/>
          </a:stretch>
        </p:blipFill>
        <p:spPr>
          <a:xfrm>
            <a:off x="0" y="3900"/>
            <a:ext cx="4438650"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65"/>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Cecilia Hu, </a:t>
            </a:r>
            <a:r>
              <a:rPr lang="en">
                <a:solidFill>
                  <a:srgbClr val="B7B7B7"/>
                </a:solidFill>
              </a:rPr>
              <a:t>engraved earthenware, Fall 2018</a:t>
            </a:r>
            <a:endParaRPr sz="2400">
              <a:solidFill>
                <a:srgbClr val="B7B7B7"/>
              </a:solidFill>
            </a:endParaRPr>
          </a:p>
        </p:txBody>
      </p:sp>
      <p:pic>
        <p:nvPicPr>
          <p:cNvPr id="368" name="Google Shape;368;p65"/>
          <p:cNvPicPr preferRelativeResize="0"/>
          <p:nvPr/>
        </p:nvPicPr>
        <p:blipFill>
          <a:blip r:embed="rId3">
            <a:alphaModFix/>
          </a:blip>
          <a:stretch>
            <a:fillRect/>
          </a:stretch>
        </p:blipFill>
        <p:spPr>
          <a:xfrm>
            <a:off x="0" y="1451473"/>
            <a:ext cx="4460399" cy="3955050"/>
          </a:xfrm>
          <a:prstGeom prst="rect">
            <a:avLst/>
          </a:prstGeom>
          <a:noFill/>
          <a:ln>
            <a:noFill/>
          </a:ln>
        </p:spPr>
      </p:pic>
      <p:pic>
        <p:nvPicPr>
          <p:cNvPr id="369" name="Google Shape;369;p65"/>
          <p:cNvPicPr preferRelativeResize="0"/>
          <p:nvPr/>
        </p:nvPicPr>
        <p:blipFill>
          <a:blip r:embed="rId4">
            <a:alphaModFix/>
          </a:blip>
          <a:stretch>
            <a:fillRect/>
          </a:stretch>
        </p:blipFill>
        <p:spPr>
          <a:xfrm>
            <a:off x="4683600" y="1340900"/>
            <a:ext cx="4460400" cy="417619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66"/>
          <p:cNvSpPr txBox="1"/>
          <p:nvPr>
            <p:ph type="title"/>
          </p:nvPr>
        </p:nvSpPr>
        <p:spPr>
          <a:xfrm>
            <a:off x="7124700" y="0"/>
            <a:ext cx="20196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Duru Guneri</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375" name="Google Shape;375;p66"/>
          <p:cNvPicPr preferRelativeResize="0"/>
          <p:nvPr/>
        </p:nvPicPr>
        <p:blipFill>
          <a:blip r:embed="rId3">
            <a:alphaModFix/>
          </a:blip>
          <a:stretch>
            <a:fillRect/>
          </a:stretch>
        </p:blipFill>
        <p:spPr>
          <a:xfrm>
            <a:off x="0" y="0"/>
            <a:ext cx="71247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40"/>
          <p:cNvSpPr txBox="1"/>
          <p:nvPr/>
        </p:nvSpPr>
        <p:spPr>
          <a:xfrm>
            <a:off x="-75" y="5948800"/>
            <a:ext cx="9144000" cy="909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 kat@home </a:t>
            </a:r>
            <a:r>
              <a:rPr i="1" lang="en" sz="2400">
                <a:solidFill>
                  <a:srgbClr val="B7B7B7"/>
                </a:solidFill>
                <a:latin typeface="Cabin"/>
                <a:ea typeface="Cabin"/>
                <a:cs typeface="Cabin"/>
                <a:sym typeface="Cabin"/>
              </a:rPr>
              <a:t>@awahihte (Oneida Nation), 2020</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Jungle dress artwork about MMIW</a:t>
            </a:r>
            <a:endParaRPr i="1" sz="2400">
              <a:solidFill>
                <a:srgbClr val="B7B7B7"/>
              </a:solidFill>
              <a:latin typeface="Cabin"/>
              <a:ea typeface="Cabin"/>
              <a:cs typeface="Cabin"/>
              <a:sym typeface="Cabin"/>
            </a:endParaRPr>
          </a:p>
        </p:txBody>
      </p:sp>
      <p:pic>
        <p:nvPicPr>
          <p:cNvPr id="203" name="Google Shape;203;p40"/>
          <p:cNvPicPr preferRelativeResize="0"/>
          <p:nvPr/>
        </p:nvPicPr>
        <p:blipFill>
          <a:blip r:embed="rId3">
            <a:alphaModFix/>
          </a:blip>
          <a:stretch>
            <a:fillRect/>
          </a:stretch>
        </p:blipFill>
        <p:spPr>
          <a:xfrm>
            <a:off x="0" y="0"/>
            <a:ext cx="3200400" cy="3200400"/>
          </a:xfrm>
          <a:prstGeom prst="rect">
            <a:avLst/>
          </a:prstGeom>
          <a:noFill/>
          <a:ln>
            <a:noFill/>
          </a:ln>
        </p:spPr>
      </p:pic>
      <p:pic>
        <p:nvPicPr>
          <p:cNvPr id="204" name="Google Shape;204;p40"/>
          <p:cNvPicPr preferRelativeResize="0"/>
          <p:nvPr/>
        </p:nvPicPr>
        <p:blipFill>
          <a:blip r:embed="rId4">
            <a:alphaModFix/>
          </a:blip>
          <a:stretch>
            <a:fillRect/>
          </a:stretch>
        </p:blipFill>
        <p:spPr>
          <a:xfrm>
            <a:off x="3838175" y="0"/>
            <a:ext cx="3200400" cy="3200400"/>
          </a:xfrm>
          <a:prstGeom prst="rect">
            <a:avLst/>
          </a:prstGeom>
          <a:noFill/>
          <a:ln>
            <a:noFill/>
          </a:ln>
        </p:spPr>
      </p:pic>
      <p:pic>
        <p:nvPicPr>
          <p:cNvPr id="205" name="Google Shape;205;p40"/>
          <p:cNvPicPr preferRelativeResize="0"/>
          <p:nvPr/>
        </p:nvPicPr>
        <p:blipFill>
          <a:blip r:embed="rId5">
            <a:alphaModFix/>
          </a:blip>
          <a:stretch>
            <a:fillRect/>
          </a:stretch>
        </p:blipFill>
        <p:spPr>
          <a:xfrm>
            <a:off x="1706275" y="2748400"/>
            <a:ext cx="3200400" cy="3200400"/>
          </a:xfrm>
          <a:prstGeom prst="rect">
            <a:avLst/>
          </a:prstGeom>
          <a:noFill/>
          <a:ln>
            <a:noFill/>
          </a:ln>
        </p:spPr>
      </p:pic>
      <p:pic>
        <p:nvPicPr>
          <p:cNvPr id="206" name="Google Shape;206;p40"/>
          <p:cNvPicPr preferRelativeResize="0"/>
          <p:nvPr/>
        </p:nvPicPr>
        <p:blipFill>
          <a:blip r:embed="rId6">
            <a:alphaModFix/>
          </a:blip>
          <a:stretch>
            <a:fillRect/>
          </a:stretch>
        </p:blipFill>
        <p:spPr>
          <a:xfrm>
            <a:off x="5943600" y="2748400"/>
            <a:ext cx="3200400" cy="3200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67"/>
          <p:cNvSpPr txBox="1"/>
          <p:nvPr>
            <p:ph type="title"/>
          </p:nvPr>
        </p:nvSpPr>
        <p:spPr>
          <a:xfrm>
            <a:off x="6191250" y="0"/>
            <a:ext cx="29532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Mackenzie Bishop</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381" name="Google Shape;381;p67"/>
          <p:cNvPicPr preferRelativeResize="0"/>
          <p:nvPr/>
        </p:nvPicPr>
        <p:blipFill>
          <a:blip r:embed="rId3">
            <a:alphaModFix/>
          </a:blip>
          <a:stretch>
            <a:fillRect/>
          </a:stretch>
        </p:blipFill>
        <p:spPr>
          <a:xfrm>
            <a:off x="0" y="0"/>
            <a:ext cx="619125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68"/>
          <p:cNvPicPr preferRelativeResize="0"/>
          <p:nvPr/>
        </p:nvPicPr>
        <p:blipFill>
          <a:blip r:embed="rId3">
            <a:alphaModFix/>
          </a:blip>
          <a:stretch>
            <a:fillRect/>
          </a:stretch>
        </p:blipFill>
        <p:spPr>
          <a:xfrm>
            <a:off x="36575" y="474700"/>
            <a:ext cx="2971801" cy="2479595"/>
          </a:xfrm>
          <a:prstGeom prst="rect">
            <a:avLst/>
          </a:prstGeom>
          <a:noFill/>
          <a:ln>
            <a:noFill/>
          </a:ln>
        </p:spPr>
      </p:pic>
      <p:pic>
        <p:nvPicPr>
          <p:cNvPr id="387" name="Google Shape;387;p68"/>
          <p:cNvPicPr preferRelativeResize="0"/>
          <p:nvPr/>
        </p:nvPicPr>
        <p:blipFill>
          <a:blip r:embed="rId4">
            <a:alphaModFix/>
          </a:blip>
          <a:stretch>
            <a:fillRect/>
          </a:stretch>
        </p:blipFill>
        <p:spPr>
          <a:xfrm>
            <a:off x="3481750" y="114300"/>
            <a:ext cx="2180492" cy="3200400"/>
          </a:xfrm>
          <a:prstGeom prst="rect">
            <a:avLst/>
          </a:prstGeom>
          <a:noFill/>
          <a:ln>
            <a:noFill/>
          </a:ln>
        </p:spPr>
      </p:pic>
      <p:pic>
        <p:nvPicPr>
          <p:cNvPr id="388" name="Google Shape;388;p68"/>
          <p:cNvPicPr preferRelativeResize="0"/>
          <p:nvPr/>
        </p:nvPicPr>
        <p:blipFill>
          <a:blip r:embed="rId5">
            <a:alphaModFix/>
          </a:blip>
          <a:stretch>
            <a:fillRect/>
          </a:stretch>
        </p:blipFill>
        <p:spPr>
          <a:xfrm>
            <a:off x="6583838" y="114300"/>
            <a:ext cx="2072202" cy="3200400"/>
          </a:xfrm>
          <a:prstGeom prst="rect">
            <a:avLst/>
          </a:prstGeom>
          <a:noFill/>
          <a:ln>
            <a:noFill/>
          </a:ln>
        </p:spPr>
      </p:pic>
      <p:pic>
        <p:nvPicPr>
          <p:cNvPr id="389" name="Google Shape;389;p68"/>
          <p:cNvPicPr preferRelativeResize="0"/>
          <p:nvPr/>
        </p:nvPicPr>
        <p:blipFill>
          <a:blip r:embed="rId6">
            <a:alphaModFix/>
          </a:blip>
          <a:stretch>
            <a:fillRect/>
          </a:stretch>
        </p:blipFill>
        <p:spPr>
          <a:xfrm>
            <a:off x="36575" y="3750688"/>
            <a:ext cx="2971801" cy="2785615"/>
          </a:xfrm>
          <a:prstGeom prst="rect">
            <a:avLst/>
          </a:prstGeom>
          <a:noFill/>
          <a:ln>
            <a:noFill/>
          </a:ln>
        </p:spPr>
      </p:pic>
      <p:pic>
        <p:nvPicPr>
          <p:cNvPr id="390" name="Google Shape;390;p68"/>
          <p:cNvPicPr preferRelativeResize="0"/>
          <p:nvPr/>
        </p:nvPicPr>
        <p:blipFill>
          <a:blip r:embed="rId7">
            <a:alphaModFix/>
          </a:blip>
          <a:stretch>
            <a:fillRect/>
          </a:stretch>
        </p:blipFill>
        <p:spPr>
          <a:xfrm>
            <a:off x="3086105" y="3713325"/>
            <a:ext cx="2971800" cy="2860358"/>
          </a:xfrm>
          <a:prstGeom prst="rect">
            <a:avLst/>
          </a:prstGeom>
          <a:noFill/>
          <a:ln>
            <a:noFill/>
          </a:ln>
        </p:spPr>
      </p:pic>
      <p:pic>
        <p:nvPicPr>
          <p:cNvPr id="391" name="Google Shape;391;p68"/>
          <p:cNvPicPr preferRelativeResize="0"/>
          <p:nvPr/>
        </p:nvPicPr>
        <p:blipFill>
          <a:blip r:embed="rId8">
            <a:alphaModFix/>
          </a:blip>
          <a:stretch>
            <a:fillRect/>
          </a:stretch>
        </p:blipFill>
        <p:spPr>
          <a:xfrm>
            <a:off x="6177050" y="3543300"/>
            <a:ext cx="2885784" cy="3200400"/>
          </a:xfrm>
          <a:prstGeom prst="rect">
            <a:avLst/>
          </a:prstGeom>
          <a:noFill/>
          <a:ln>
            <a:noFill/>
          </a:ln>
        </p:spPr>
      </p:pic>
      <p:sp>
        <p:nvSpPr>
          <p:cNvPr id="392" name="Google Shape;392;p68"/>
          <p:cNvSpPr txBox="1"/>
          <p:nvPr/>
        </p:nvSpPr>
        <p:spPr>
          <a:xfrm>
            <a:off x="2564083" y="25442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1</a:t>
            </a:r>
            <a:endParaRPr b="1" sz="1800">
              <a:solidFill>
                <a:srgbClr val="D9D9D9"/>
              </a:solidFill>
              <a:latin typeface="Average"/>
              <a:ea typeface="Average"/>
              <a:cs typeface="Average"/>
              <a:sym typeface="Average"/>
            </a:endParaRPr>
          </a:p>
        </p:txBody>
      </p:sp>
      <p:sp>
        <p:nvSpPr>
          <p:cNvPr id="393" name="Google Shape;393;p68"/>
          <p:cNvSpPr txBox="1"/>
          <p:nvPr/>
        </p:nvSpPr>
        <p:spPr>
          <a:xfrm>
            <a:off x="5217950" y="29046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2</a:t>
            </a:r>
            <a:endParaRPr b="1" sz="1800">
              <a:solidFill>
                <a:srgbClr val="D9D9D9"/>
              </a:solidFill>
              <a:latin typeface="Average"/>
              <a:ea typeface="Average"/>
              <a:cs typeface="Average"/>
              <a:sym typeface="Average"/>
            </a:endParaRPr>
          </a:p>
        </p:txBody>
      </p:sp>
      <p:sp>
        <p:nvSpPr>
          <p:cNvPr id="394" name="Google Shape;394;p68"/>
          <p:cNvSpPr txBox="1"/>
          <p:nvPr/>
        </p:nvSpPr>
        <p:spPr>
          <a:xfrm>
            <a:off x="8211750" y="29046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3</a:t>
            </a:r>
            <a:endParaRPr b="1" sz="1800">
              <a:solidFill>
                <a:srgbClr val="D9D9D9"/>
              </a:solidFill>
              <a:latin typeface="Average"/>
              <a:ea typeface="Average"/>
              <a:cs typeface="Average"/>
              <a:sym typeface="Average"/>
            </a:endParaRPr>
          </a:p>
        </p:txBody>
      </p:sp>
      <p:sp>
        <p:nvSpPr>
          <p:cNvPr id="395" name="Google Shape;395;p68"/>
          <p:cNvSpPr txBox="1"/>
          <p:nvPr/>
        </p:nvSpPr>
        <p:spPr>
          <a:xfrm>
            <a:off x="2564083" y="61261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4</a:t>
            </a:r>
            <a:endParaRPr b="1" sz="1800">
              <a:solidFill>
                <a:srgbClr val="D9D9D9"/>
              </a:solidFill>
              <a:latin typeface="Average"/>
              <a:ea typeface="Average"/>
              <a:cs typeface="Average"/>
              <a:sym typeface="Average"/>
            </a:endParaRPr>
          </a:p>
        </p:txBody>
      </p:sp>
      <p:sp>
        <p:nvSpPr>
          <p:cNvPr id="396" name="Google Shape;396;p68"/>
          <p:cNvSpPr txBox="1"/>
          <p:nvPr/>
        </p:nvSpPr>
        <p:spPr>
          <a:xfrm>
            <a:off x="5613588" y="6192575"/>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5</a:t>
            </a:r>
            <a:endParaRPr b="1" sz="1800">
              <a:solidFill>
                <a:srgbClr val="D9D9D9"/>
              </a:solidFill>
              <a:latin typeface="Average"/>
              <a:ea typeface="Average"/>
              <a:cs typeface="Average"/>
              <a:sym typeface="Average"/>
            </a:endParaRPr>
          </a:p>
        </p:txBody>
      </p:sp>
      <p:sp>
        <p:nvSpPr>
          <p:cNvPr id="397" name="Google Shape;397;p68"/>
          <p:cNvSpPr txBox="1"/>
          <p:nvPr/>
        </p:nvSpPr>
        <p:spPr>
          <a:xfrm>
            <a:off x="8618525" y="63335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6</a:t>
            </a:r>
            <a:endParaRPr b="1" sz="1800">
              <a:solidFill>
                <a:srgbClr val="D9D9D9"/>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pic>
        <p:nvPicPr>
          <p:cNvPr id="406" name="Google Shape;406;p70"/>
          <p:cNvPicPr preferRelativeResize="0"/>
          <p:nvPr/>
        </p:nvPicPr>
        <p:blipFill>
          <a:blip r:embed="rId3">
            <a:alphaModFix/>
          </a:blip>
          <a:stretch>
            <a:fillRect/>
          </a:stretch>
        </p:blipFill>
        <p:spPr>
          <a:xfrm>
            <a:off x="92525" y="159250"/>
            <a:ext cx="2859900" cy="3110476"/>
          </a:xfrm>
          <a:prstGeom prst="rect">
            <a:avLst/>
          </a:prstGeom>
          <a:noFill/>
          <a:ln>
            <a:noFill/>
          </a:ln>
        </p:spPr>
      </p:pic>
      <p:pic>
        <p:nvPicPr>
          <p:cNvPr id="407" name="Google Shape;407;p70"/>
          <p:cNvPicPr preferRelativeResize="0"/>
          <p:nvPr/>
        </p:nvPicPr>
        <p:blipFill>
          <a:blip r:embed="rId4">
            <a:alphaModFix/>
          </a:blip>
          <a:stretch>
            <a:fillRect/>
          </a:stretch>
        </p:blipFill>
        <p:spPr>
          <a:xfrm>
            <a:off x="3713788" y="114300"/>
            <a:ext cx="1716416" cy="3200400"/>
          </a:xfrm>
          <a:prstGeom prst="rect">
            <a:avLst/>
          </a:prstGeom>
          <a:noFill/>
          <a:ln>
            <a:noFill/>
          </a:ln>
        </p:spPr>
      </p:pic>
      <p:pic>
        <p:nvPicPr>
          <p:cNvPr id="408" name="Google Shape;408;p70"/>
          <p:cNvPicPr preferRelativeResize="0"/>
          <p:nvPr/>
        </p:nvPicPr>
        <p:blipFill>
          <a:blip r:embed="rId5">
            <a:alphaModFix/>
          </a:blip>
          <a:stretch>
            <a:fillRect/>
          </a:stretch>
        </p:blipFill>
        <p:spPr>
          <a:xfrm>
            <a:off x="6134050" y="178475"/>
            <a:ext cx="2971801" cy="3072053"/>
          </a:xfrm>
          <a:prstGeom prst="rect">
            <a:avLst/>
          </a:prstGeom>
          <a:noFill/>
          <a:ln>
            <a:noFill/>
          </a:ln>
        </p:spPr>
      </p:pic>
      <p:pic>
        <p:nvPicPr>
          <p:cNvPr id="409" name="Google Shape;409;p70"/>
          <p:cNvPicPr preferRelativeResize="0"/>
          <p:nvPr/>
        </p:nvPicPr>
        <p:blipFill>
          <a:blip r:embed="rId6">
            <a:alphaModFix/>
          </a:blip>
          <a:stretch>
            <a:fillRect/>
          </a:stretch>
        </p:blipFill>
        <p:spPr>
          <a:xfrm>
            <a:off x="158138" y="3543300"/>
            <a:ext cx="2728665" cy="3200400"/>
          </a:xfrm>
          <a:prstGeom prst="rect">
            <a:avLst/>
          </a:prstGeom>
          <a:noFill/>
          <a:ln>
            <a:noFill/>
          </a:ln>
        </p:spPr>
      </p:pic>
      <p:pic>
        <p:nvPicPr>
          <p:cNvPr id="410" name="Google Shape;410;p70"/>
          <p:cNvPicPr preferRelativeResize="0"/>
          <p:nvPr/>
        </p:nvPicPr>
        <p:blipFill>
          <a:blip r:embed="rId7">
            <a:alphaModFix/>
          </a:blip>
          <a:stretch>
            <a:fillRect/>
          </a:stretch>
        </p:blipFill>
        <p:spPr>
          <a:xfrm>
            <a:off x="3086108" y="4289000"/>
            <a:ext cx="2971800" cy="1708995"/>
          </a:xfrm>
          <a:prstGeom prst="rect">
            <a:avLst/>
          </a:prstGeom>
          <a:noFill/>
          <a:ln>
            <a:noFill/>
          </a:ln>
        </p:spPr>
      </p:pic>
      <p:pic>
        <p:nvPicPr>
          <p:cNvPr id="411" name="Google Shape;411;p70"/>
          <p:cNvPicPr preferRelativeResize="0"/>
          <p:nvPr/>
        </p:nvPicPr>
        <p:blipFill>
          <a:blip r:embed="rId8">
            <a:alphaModFix/>
          </a:blip>
          <a:stretch>
            <a:fillRect/>
          </a:stretch>
        </p:blipFill>
        <p:spPr>
          <a:xfrm>
            <a:off x="6392125" y="3543300"/>
            <a:ext cx="2455653" cy="3200400"/>
          </a:xfrm>
          <a:prstGeom prst="rect">
            <a:avLst/>
          </a:prstGeom>
          <a:noFill/>
          <a:ln>
            <a:noFill/>
          </a:ln>
        </p:spPr>
      </p:pic>
      <p:sp>
        <p:nvSpPr>
          <p:cNvPr id="412" name="Google Shape;412;p70"/>
          <p:cNvSpPr txBox="1"/>
          <p:nvPr/>
        </p:nvSpPr>
        <p:spPr>
          <a:xfrm>
            <a:off x="2508133" y="2840425"/>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1</a:t>
            </a:r>
            <a:endParaRPr b="1" sz="1800">
              <a:solidFill>
                <a:srgbClr val="D9D9D9"/>
              </a:solidFill>
              <a:latin typeface="Average"/>
              <a:ea typeface="Average"/>
              <a:cs typeface="Average"/>
              <a:sym typeface="Average"/>
            </a:endParaRPr>
          </a:p>
        </p:txBody>
      </p:sp>
      <p:sp>
        <p:nvSpPr>
          <p:cNvPr id="413" name="Google Shape;413;p70"/>
          <p:cNvSpPr txBox="1"/>
          <p:nvPr/>
        </p:nvSpPr>
        <p:spPr>
          <a:xfrm>
            <a:off x="4985900" y="29046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2</a:t>
            </a:r>
            <a:endParaRPr b="1" sz="1800">
              <a:solidFill>
                <a:srgbClr val="D9D9D9"/>
              </a:solidFill>
              <a:latin typeface="Average"/>
              <a:ea typeface="Average"/>
              <a:cs typeface="Average"/>
              <a:sym typeface="Average"/>
            </a:endParaRPr>
          </a:p>
        </p:txBody>
      </p:sp>
      <p:sp>
        <p:nvSpPr>
          <p:cNvPr id="414" name="Google Shape;414;p70"/>
          <p:cNvSpPr txBox="1"/>
          <p:nvPr/>
        </p:nvSpPr>
        <p:spPr>
          <a:xfrm>
            <a:off x="8661575" y="2840425"/>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3</a:t>
            </a:r>
            <a:endParaRPr b="1" sz="1800">
              <a:solidFill>
                <a:srgbClr val="D9D9D9"/>
              </a:solidFill>
              <a:latin typeface="Average"/>
              <a:ea typeface="Average"/>
              <a:cs typeface="Average"/>
              <a:sym typeface="Average"/>
            </a:endParaRPr>
          </a:p>
        </p:txBody>
      </p:sp>
      <p:sp>
        <p:nvSpPr>
          <p:cNvPr id="415" name="Google Shape;415;p70"/>
          <p:cNvSpPr txBox="1"/>
          <p:nvPr/>
        </p:nvSpPr>
        <p:spPr>
          <a:xfrm>
            <a:off x="2442508" y="63335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4</a:t>
            </a:r>
            <a:endParaRPr b="1" sz="1800">
              <a:solidFill>
                <a:srgbClr val="D9D9D9"/>
              </a:solidFill>
              <a:latin typeface="Average"/>
              <a:ea typeface="Average"/>
              <a:cs typeface="Average"/>
              <a:sym typeface="Average"/>
            </a:endParaRPr>
          </a:p>
        </p:txBody>
      </p:sp>
      <p:sp>
        <p:nvSpPr>
          <p:cNvPr id="416" name="Google Shape;416;p70"/>
          <p:cNvSpPr txBox="1"/>
          <p:nvPr/>
        </p:nvSpPr>
        <p:spPr>
          <a:xfrm>
            <a:off x="5613588" y="55879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5</a:t>
            </a:r>
            <a:endParaRPr b="1" sz="1800">
              <a:solidFill>
                <a:srgbClr val="D9D9D9"/>
              </a:solidFill>
              <a:latin typeface="Average"/>
              <a:ea typeface="Average"/>
              <a:cs typeface="Average"/>
              <a:sym typeface="Average"/>
            </a:endParaRPr>
          </a:p>
        </p:txBody>
      </p:sp>
      <p:sp>
        <p:nvSpPr>
          <p:cNvPr id="417" name="Google Shape;417;p70"/>
          <p:cNvSpPr txBox="1"/>
          <p:nvPr/>
        </p:nvSpPr>
        <p:spPr>
          <a:xfrm>
            <a:off x="8403475" y="63335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6</a:t>
            </a:r>
            <a:endParaRPr b="1" sz="1800">
              <a:solidFill>
                <a:srgbClr val="D9D9D9"/>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71"/>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Matt Mahon, </a:t>
            </a:r>
            <a:r>
              <a:rPr lang="en">
                <a:solidFill>
                  <a:srgbClr val="B7B7B7"/>
                </a:solidFill>
              </a:rPr>
              <a:t>engraved earthenware, Fall 2018</a:t>
            </a:r>
            <a:endParaRPr sz="2400">
              <a:solidFill>
                <a:srgbClr val="B7B7B7"/>
              </a:solidFill>
            </a:endParaRPr>
          </a:p>
        </p:txBody>
      </p:sp>
      <p:pic>
        <p:nvPicPr>
          <p:cNvPr id="423" name="Google Shape;423;p71"/>
          <p:cNvPicPr preferRelativeResize="0"/>
          <p:nvPr/>
        </p:nvPicPr>
        <p:blipFill>
          <a:blip r:embed="rId3">
            <a:alphaModFix/>
          </a:blip>
          <a:stretch>
            <a:fillRect/>
          </a:stretch>
        </p:blipFill>
        <p:spPr>
          <a:xfrm>
            <a:off x="150" y="1006850"/>
            <a:ext cx="4454074" cy="4918601"/>
          </a:xfrm>
          <a:prstGeom prst="rect">
            <a:avLst/>
          </a:prstGeom>
          <a:noFill/>
          <a:ln>
            <a:noFill/>
          </a:ln>
        </p:spPr>
      </p:pic>
      <p:pic>
        <p:nvPicPr>
          <p:cNvPr id="424" name="Google Shape;424;p71"/>
          <p:cNvPicPr preferRelativeResize="0"/>
          <p:nvPr/>
        </p:nvPicPr>
        <p:blipFill>
          <a:blip r:embed="rId4">
            <a:alphaModFix/>
          </a:blip>
          <a:stretch>
            <a:fillRect/>
          </a:stretch>
        </p:blipFill>
        <p:spPr>
          <a:xfrm>
            <a:off x="4690075" y="1006838"/>
            <a:ext cx="4454075" cy="484432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72"/>
          <p:cNvSpPr txBox="1"/>
          <p:nvPr>
            <p:ph type="title"/>
          </p:nvPr>
        </p:nvSpPr>
        <p:spPr>
          <a:xfrm>
            <a:off x="3686175" y="0"/>
            <a:ext cx="54582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Mwamini Bifakubaho</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430" name="Google Shape;430;p72"/>
          <p:cNvPicPr preferRelativeResize="0"/>
          <p:nvPr/>
        </p:nvPicPr>
        <p:blipFill>
          <a:blip r:embed="rId3">
            <a:alphaModFix/>
          </a:blip>
          <a:stretch>
            <a:fillRect/>
          </a:stretch>
        </p:blipFill>
        <p:spPr>
          <a:xfrm>
            <a:off x="0" y="3900"/>
            <a:ext cx="3686175"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73"/>
          <p:cNvSpPr txBox="1"/>
          <p:nvPr>
            <p:ph type="title"/>
          </p:nvPr>
        </p:nvSpPr>
        <p:spPr>
          <a:xfrm>
            <a:off x="6638925" y="0"/>
            <a:ext cx="25056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Nabin Niraula</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436" name="Google Shape;436;p73"/>
          <p:cNvPicPr preferRelativeResize="0"/>
          <p:nvPr/>
        </p:nvPicPr>
        <p:blipFill>
          <a:blip r:embed="rId3">
            <a:alphaModFix/>
          </a:blip>
          <a:stretch>
            <a:fillRect/>
          </a:stretch>
        </p:blipFill>
        <p:spPr>
          <a:xfrm>
            <a:off x="0" y="0"/>
            <a:ext cx="6638925" cy="685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4"/>
          <p:cNvSpPr txBox="1"/>
          <p:nvPr>
            <p:ph type="title"/>
          </p:nvPr>
        </p:nvSpPr>
        <p:spPr>
          <a:xfrm>
            <a:off x="5838825" y="-3900"/>
            <a:ext cx="33051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Noah McCarthy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442" name="Google Shape;442;p74"/>
          <p:cNvPicPr preferRelativeResize="0"/>
          <p:nvPr/>
        </p:nvPicPr>
        <p:blipFill>
          <a:blip r:embed="rId3">
            <a:alphaModFix/>
          </a:blip>
          <a:stretch>
            <a:fillRect/>
          </a:stretch>
        </p:blipFill>
        <p:spPr>
          <a:xfrm>
            <a:off x="0" y="0"/>
            <a:ext cx="5838825" cy="685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75"/>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Paige Broadbelt-LaPointe, </a:t>
            </a:r>
            <a:r>
              <a:rPr lang="en">
                <a:solidFill>
                  <a:srgbClr val="B7B7B7"/>
                </a:solidFill>
              </a:rPr>
              <a:t>engraved earthenware, Fall 2018</a:t>
            </a:r>
            <a:endParaRPr sz="2400">
              <a:solidFill>
                <a:srgbClr val="B7B7B7"/>
              </a:solidFill>
            </a:endParaRPr>
          </a:p>
        </p:txBody>
      </p:sp>
      <p:pic>
        <p:nvPicPr>
          <p:cNvPr id="448" name="Google Shape;448;p75"/>
          <p:cNvPicPr preferRelativeResize="0"/>
          <p:nvPr/>
        </p:nvPicPr>
        <p:blipFill>
          <a:blip r:embed="rId3">
            <a:alphaModFix/>
          </a:blip>
          <a:stretch>
            <a:fillRect/>
          </a:stretch>
        </p:blipFill>
        <p:spPr>
          <a:xfrm>
            <a:off x="0" y="804863"/>
            <a:ext cx="9144000" cy="52482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76"/>
          <p:cNvSpPr txBox="1"/>
          <p:nvPr>
            <p:ph type="title"/>
          </p:nvPr>
        </p:nvSpPr>
        <p:spPr>
          <a:xfrm>
            <a:off x="5212850" y="0"/>
            <a:ext cx="39315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Shoma Kazi</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engraved earthenware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2018</a:t>
            </a:r>
            <a:endParaRPr sz="2400">
              <a:solidFill>
                <a:srgbClr val="B7B7B7"/>
              </a:solidFill>
            </a:endParaRPr>
          </a:p>
        </p:txBody>
      </p:sp>
      <p:pic>
        <p:nvPicPr>
          <p:cNvPr id="454" name="Google Shape;454;p76"/>
          <p:cNvPicPr preferRelativeResize="0"/>
          <p:nvPr/>
        </p:nvPicPr>
        <p:blipFill>
          <a:blip r:embed="rId3">
            <a:alphaModFix/>
          </a:blip>
          <a:stretch>
            <a:fillRect/>
          </a:stretch>
        </p:blipFill>
        <p:spPr>
          <a:xfrm>
            <a:off x="0" y="0"/>
            <a:ext cx="5267325"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41"/>
          <p:cNvSpPr txBox="1"/>
          <p:nvPr/>
        </p:nvSpPr>
        <p:spPr>
          <a:xfrm>
            <a:off x="-75" y="6181475"/>
            <a:ext cx="9144000" cy="676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Lois Mailou Jones</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Howard University Students</a:t>
            </a:r>
            <a:r>
              <a:rPr lang="en" sz="2400">
                <a:solidFill>
                  <a:srgbClr val="B7B7B7"/>
                </a:solidFill>
                <a:latin typeface="Cabin"/>
                <a:ea typeface="Cabin"/>
                <a:cs typeface="Cabin"/>
                <a:sym typeface="Cabin"/>
              </a:rPr>
              <a:t>, 1948</a:t>
            </a:r>
            <a:endParaRPr b="1" sz="2400">
              <a:solidFill>
                <a:srgbClr val="FFFFFF"/>
              </a:solidFill>
              <a:latin typeface="Cabin"/>
              <a:ea typeface="Cabin"/>
              <a:cs typeface="Cabin"/>
              <a:sym typeface="Cabin"/>
            </a:endParaRPr>
          </a:p>
        </p:txBody>
      </p:sp>
      <p:pic>
        <p:nvPicPr>
          <p:cNvPr id="212" name="Google Shape;212;p41"/>
          <p:cNvPicPr preferRelativeResize="0"/>
          <p:nvPr/>
        </p:nvPicPr>
        <p:blipFill>
          <a:blip r:embed="rId3">
            <a:alphaModFix/>
          </a:blip>
          <a:stretch>
            <a:fillRect/>
          </a:stretch>
        </p:blipFill>
        <p:spPr>
          <a:xfrm>
            <a:off x="832075" y="0"/>
            <a:ext cx="7393700" cy="61814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id="459" name="Google Shape;459;p77"/>
          <p:cNvPicPr preferRelativeResize="0"/>
          <p:nvPr/>
        </p:nvPicPr>
        <p:blipFill>
          <a:blip r:embed="rId3">
            <a:alphaModFix/>
          </a:blip>
          <a:stretch>
            <a:fillRect/>
          </a:stretch>
        </p:blipFill>
        <p:spPr>
          <a:xfrm>
            <a:off x="92525" y="159250"/>
            <a:ext cx="2859900" cy="3110476"/>
          </a:xfrm>
          <a:prstGeom prst="rect">
            <a:avLst/>
          </a:prstGeom>
          <a:noFill/>
          <a:ln>
            <a:noFill/>
          </a:ln>
        </p:spPr>
      </p:pic>
      <p:pic>
        <p:nvPicPr>
          <p:cNvPr id="460" name="Google Shape;460;p77"/>
          <p:cNvPicPr preferRelativeResize="0"/>
          <p:nvPr/>
        </p:nvPicPr>
        <p:blipFill>
          <a:blip r:embed="rId4">
            <a:alphaModFix/>
          </a:blip>
          <a:stretch>
            <a:fillRect/>
          </a:stretch>
        </p:blipFill>
        <p:spPr>
          <a:xfrm>
            <a:off x="3713788" y="114300"/>
            <a:ext cx="1716416" cy="3200400"/>
          </a:xfrm>
          <a:prstGeom prst="rect">
            <a:avLst/>
          </a:prstGeom>
          <a:noFill/>
          <a:ln>
            <a:noFill/>
          </a:ln>
        </p:spPr>
      </p:pic>
      <p:pic>
        <p:nvPicPr>
          <p:cNvPr id="461" name="Google Shape;461;p77"/>
          <p:cNvPicPr preferRelativeResize="0"/>
          <p:nvPr/>
        </p:nvPicPr>
        <p:blipFill>
          <a:blip r:embed="rId5">
            <a:alphaModFix/>
          </a:blip>
          <a:stretch>
            <a:fillRect/>
          </a:stretch>
        </p:blipFill>
        <p:spPr>
          <a:xfrm>
            <a:off x="6134050" y="178475"/>
            <a:ext cx="2971801" cy="3072053"/>
          </a:xfrm>
          <a:prstGeom prst="rect">
            <a:avLst/>
          </a:prstGeom>
          <a:noFill/>
          <a:ln>
            <a:noFill/>
          </a:ln>
        </p:spPr>
      </p:pic>
      <p:pic>
        <p:nvPicPr>
          <p:cNvPr id="462" name="Google Shape;462;p77"/>
          <p:cNvPicPr preferRelativeResize="0"/>
          <p:nvPr/>
        </p:nvPicPr>
        <p:blipFill>
          <a:blip r:embed="rId6">
            <a:alphaModFix/>
          </a:blip>
          <a:stretch>
            <a:fillRect/>
          </a:stretch>
        </p:blipFill>
        <p:spPr>
          <a:xfrm>
            <a:off x="158138" y="3543300"/>
            <a:ext cx="2728665" cy="3200400"/>
          </a:xfrm>
          <a:prstGeom prst="rect">
            <a:avLst/>
          </a:prstGeom>
          <a:noFill/>
          <a:ln>
            <a:noFill/>
          </a:ln>
        </p:spPr>
      </p:pic>
      <p:pic>
        <p:nvPicPr>
          <p:cNvPr id="463" name="Google Shape;463;p77"/>
          <p:cNvPicPr preferRelativeResize="0"/>
          <p:nvPr/>
        </p:nvPicPr>
        <p:blipFill>
          <a:blip r:embed="rId7">
            <a:alphaModFix/>
          </a:blip>
          <a:stretch>
            <a:fillRect/>
          </a:stretch>
        </p:blipFill>
        <p:spPr>
          <a:xfrm>
            <a:off x="3086108" y="4289000"/>
            <a:ext cx="2971800" cy="1708995"/>
          </a:xfrm>
          <a:prstGeom prst="rect">
            <a:avLst/>
          </a:prstGeom>
          <a:noFill/>
          <a:ln>
            <a:noFill/>
          </a:ln>
        </p:spPr>
      </p:pic>
      <p:pic>
        <p:nvPicPr>
          <p:cNvPr id="464" name="Google Shape;464;p77"/>
          <p:cNvPicPr preferRelativeResize="0"/>
          <p:nvPr/>
        </p:nvPicPr>
        <p:blipFill>
          <a:blip r:embed="rId8">
            <a:alphaModFix/>
          </a:blip>
          <a:stretch>
            <a:fillRect/>
          </a:stretch>
        </p:blipFill>
        <p:spPr>
          <a:xfrm>
            <a:off x="6392125" y="3543300"/>
            <a:ext cx="2455653" cy="3200400"/>
          </a:xfrm>
          <a:prstGeom prst="rect">
            <a:avLst/>
          </a:prstGeom>
          <a:noFill/>
          <a:ln>
            <a:noFill/>
          </a:ln>
        </p:spPr>
      </p:pic>
      <p:sp>
        <p:nvSpPr>
          <p:cNvPr id="465" name="Google Shape;465;p77"/>
          <p:cNvSpPr txBox="1"/>
          <p:nvPr/>
        </p:nvSpPr>
        <p:spPr>
          <a:xfrm>
            <a:off x="2508133" y="2840425"/>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1</a:t>
            </a:r>
            <a:endParaRPr b="1" sz="1800">
              <a:solidFill>
                <a:srgbClr val="D9D9D9"/>
              </a:solidFill>
              <a:latin typeface="Average"/>
              <a:ea typeface="Average"/>
              <a:cs typeface="Average"/>
              <a:sym typeface="Average"/>
            </a:endParaRPr>
          </a:p>
        </p:txBody>
      </p:sp>
      <p:sp>
        <p:nvSpPr>
          <p:cNvPr id="466" name="Google Shape;466;p77"/>
          <p:cNvSpPr txBox="1"/>
          <p:nvPr/>
        </p:nvSpPr>
        <p:spPr>
          <a:xfrm>
            <a:off x="4985900" y="29046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2</a:t>
            </a:r>
            <a:endParaRPr b="1" sz="1800">
              <a:solidFill>
                <a:srgbClr val="D9D9D9"/>
              </a:solidFill>
              <a:latin typeface="Average"/>
              <a:ea typeface="Average"/>
              <a:cs typeface="Average"/>
              <a:sym typeface="Average"/>
            </a:endParaRPr>
          </a:p>
        </p:txBody>
      </p:sp>
      <p:sp>
        <p:nvSpPr>
          <p:cNvPr id="467" name="Google Shape;467;p77"/>
          <p:cNvSpPr txBox="1"/>
          <p:nvPr/>
        </p:nvSpPr>
        <p:spPr>
          <a:xfrm>
            <a:off x="8661575" y="2840425"/>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3</a:t>
            </a:r>
            <a:endParaRPr b="1" sz="1800">
              <a:solidFill>
                <a:srgbClr val="D9D9D9"/>
              </a:solidFill>
              <a:latin typeface="Average"/>
              <a:ea typeface="Average"/>
              <a:cs typeface="Average"/>
              <a:sym typeface="Average"/>
            </a:endParaRPr>
          </a:p>
        </p:txBody>
      </p:sp>
      <p:sp>
        <p:nvSpPr>
          <p:cNvPr id="468" name="Google Shape;468;p77"/>
          <p:cNvSpPr txBox="1"/>
          <p:nvPr/>
        </p:nvSpPr>
        <p:spPr>
          <a:xfrm>
            <a:off x="2442508" y="63335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4</a:t>
            </a:r>
            <a:endParaRPr b="1" sz="1800">
              <a:solidFill>
                <a:srgbClr val="D9D9D9"/>
              </a:solidFill>
              <a:latin typeface="Average"/>
              <a:ea typeface="Average"/>
              <a:cs typeface="Average"/>
              <a:sym typeface="Average"/>
            </a:endParaRPr>
          </a:p>
        </p:txBody>
      </p:sp>
      <p:sp>
        <p:nvSpPr>
          <p:cNvPr id="469" name="Google Shape;469;p77"/>
          <p:cNvSpPr txBox="1"/>
          <p:nvPr/>
        </p:nvSpPr>
        <p:spPr>
          <a:xfrm>
            <a:off x="5613588" y="5587900"/>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5</a:t>
            </a:r>
            <a:endParaRPr b="1" sz="1800">
              <a:solidFill>
                <a:srgbClr val="D9D9D9"/>
              </a:solidFill>
              <a:latin typeface="Average"/>
              <a:ea typeface="Average"/>
              <a:cs typeface="Average"/>
              <a:sym typeface="Average"/>
            </a:endParaRPr>
          </a:p>
        </p:txBody>
      </p:sp>
      <p:sp>
        <p:nvSpPr>
          <p:cNvPr id="470" name="Google Shape;470;p77"/>
          <p:cNvSpPr txBox="1"/>
          <p:nvPr/>
        </p:nvSpPr>
        <p:spPr>
          <a:xfrm>
            <a:off x="8403475" y="6333588"/>
            <a:ext cx="444300" cy="41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D9D9D9"/>
                </a:solidFill>
                <a:latin typeface="Average"/>
                <a:ea typeface="Average"/>
                <a:cs typeface="Average"/>
                <a:sym typeface="Average"/>
              </a:rPr>
              <a:t>6</a:t>
            </a:r>
            <a:endParaRPr b="1" sz="1800">
              <a:solidFill>
                <a:srgbClr val="D9D9D9"/>
              </a:solidFill>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79"/>
          <p:cNvSpPr txBox="1"/>
          <p:nvPr/>
        </p:nvSpPr>
        <p:spPr>
          <a:xfrm>
            <a:off x="0" y="685800"/>
            <a:ext cx="9144000" cy="15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200">
                <a:solidFill>
                  <a:srgbClr val="FFFFFF"/>
                </a:solidFill>
                <a:latin typeface="Oswald"/>
                <a:ea typeface="Oswald"/>
                <a:cs typeface="Oswald"/>
                <a:sym typeface="Oswald"/>
              </a:rPr>
              <a:t>It is time for you to choose cubbies for clay!</a:t>
            </a:r>
            <a:endParaRPr sz="4200">
              <a:solidFill>
                <a:srgbClr val="FFFFFF"/>
              </a:solidFill>
              <a:latin typeface="Oswald"/>
              <a:ea typeface="Oswald"/>
              <a:cs typeface="Oswald"/>
              <a:sym typeface="Oswald"/>
            </a:endParaRPr>
          </a:p>
          <a:p>
            <a:pPr indent="0" lvl="0" marL="0" rtl="0" algn="ctr">
              <a:spcBef>
                <a:spcPts val="0"/>
              </a:spcBef>
              <a:spcAft>
                <a:spcPts val="0"/>
              </a:spcAft>
              <a:buNone/>
            </a:pPr>
            <a:r>
              <a:rPr lang="en" sz="4200">
                <a:solidFill>
                  <a:srgbClr val="FFFFFF"/>
                </a:solidFill>
                <a:latin typeface="Oswald"/>
                <a:ea typeface="Oswald"/>
                <a:cs typeface="Oswald"/>
                <a:sym typeface="Oswald"/>
              </a:rPr>
              <a:t>🏺😁</a:t>
            </a:r>
            <a:endParaRPr sz="2000">
              <a:solidFill>
                <a:srgbClr val="B7B7B7"/>
              </a:solidFill>
              <a:latin typeface="Average"/>
              <a:ea typeface="Average"/>
              <a:cs typeface="Average"/>
              <a:sym typeface="Average"/>
            </a:endParaRPr>
          </a:p>
        </p:txBody>
      </p:sp>
      <p:sp>
        <p:nvSpPr>
          <p:cNvPr descr="Translations" id="480" name="Google Shape;480;p79"/>
          <p:cNvSpPr txBox="1"/>
          <p:nvPr/>
        </p:nvSpPr>
        <p:spPr>
          <a:xfrm>
            <a:off x="-125" y="2273700"/>
            <a:ext cx="9144000" cy="4584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ለሸክላ ኩቢዎችን ለመምረጥ ጊዜው አሁን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لقد حان الوقت لاختيار مكعبات الطين!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És hora que triïs cubbies per a argila!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现在该是您选择粘土容器的时候了！</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وقت آن رسیده که برای گِل، حبه‌های کوچک انتخاب کنید!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अब समय आ गया है कि आप मिट्टी के लिए कुर्सियां ​​चुनें!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粘土用のキューブを選ぶ時が来ました!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이제 점토를 위한 공간을 선택할 시간입니다!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Dem hatiye ku hûn kubiyên ji bo axê hilbijêrin!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É hora de você escolher cubículos para argila!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ਇਹ ਤੁਹਾਡੇ ਲਈ ਮਿੱਟੀ ਲਈ ਕਿਊਬੀ ਚੁਣਨ ਦਾ ਸਮਾਂ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Настало время выбрать ячейку для глины!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Waa waqtigii aad dooran lahayd cubbies dhoobada!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¡Es hora de que elijas cubículos para arcilla!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Ni wakati wa wewe kuchagua cubbies kwa udongo!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Panahon na para pumili ka ng mga cubbies para sa luad!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Kil için bölmeleri seçmenin zamanı geldi!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Настав час вибрати кубики для глини!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Đã đến lúc bạn chọn những ô vuông để nặn đất sét!</a:t>
            </a:r>
            <a:endParaRPr sz="2900">
              <a:solidFill>
                <a:srgbClr val="AAAAAA"/>
              </a:solidFill>
              <a:latin typeface="Average"/>
              <a:ea typeface="Average"/>
              <a:cs typeface="Average"/>
              <a:sym typeface="Averag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descr="Title" id="489" name="Google Shape;489;p81"/>
          <p:cNvSpPr txBox="1"/>
          <p:nvPr/>
        </p:nvSpPr>
        <p:spPr>
          <a:xfrm>
            <a:off x="0" y="0"/>
            <a:ext cx="4121700" cy="152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FFFFFF"/>
                </a:solidFill>
                <a:latin typeface="Oswald"/>
                <a:ea typeface="Oswald"/>
                <a:cs typeface="Oswald"/>
                <a:sym typeface="Oswald"/>
              </a:rPr>
              <a:t>Please get out your painting booklet.</a:t>
            </a:r>
            <a:endParaRPr sz="2100">
              <a:solidFill>
                <a:srgbClr val="FFFFFF"/>
              </a:solidFill>
              <a:latin typeface="Oswald"/>
              <a:ea typeface="Oswald"/>
              <a:cs typeface="Oswald"/>
              <a:sym typeface="Oswald"/>
            </a:endParaRPr>
          </a:p>
          <a:p>
            <a:pPr indent="0" lvl="0" marL="0" rtl="0" algn="ctr">
              <a:spcBef>
                <a:spcPts val="0"/>
              </a:spcBef>
              <a:spcAft>
                <a:spcPts val="0"/>
              </a:spcAft>
              <a:buNone/>
            </a:pPr>
            <a:r>
              <a:t/>
            </a:r>
            <a:endParaRPr sz="1800">
              <a:solidFill>
                <a:srgbClr val="B7B7B7"/>
              </a:solidFill>
              <a:latin typeface="Oswald"/>
              <a:ea typeface="Oswald"/>
              <a:cs typeface="Oswald"/>
              <a:sym typeface="Oswald"/>
            </a:endParaRPr>
          </a:p>
          <a:p>
            <a:pPr indent="0" lvl="0" marL="0" rtl="0" algn="ctr">
              <a:spcBef>
                <a:spcPts val="0"/>
              </a:spcBef>
              <a:spcAft>
                <a:spcPts val="0"/>
              </a:spcAft>
              <a:buNone/>
            </a:pPr>
            <a:r>
              <a:rPr lang="en" sz="1600">
                <a:solidFill>
                  <a:srgbClr val="B7B7B7"/>
                </a:solidFill>
                <a:latin typeface="Average"/>
                <a:ea typeface="Average"/>
                <a:cs typeface="Average"/>
                <a:sym typeface="Average"/>
              </a:rPr>
              <a:t>You will be writing your </a:t>
            </a:r>
            <a:r>
              <a:rPr b="1" lang="en" sz="1600">
                <a:solidFill>
                  <a:srgbClr val="00FF00"/>
                </a:solidFill>
                <a:latin typeface="Average"/>
                <a:ea typeface="Average"/>
                <a:cs typeface="Average"/>
                <a:sym typeface="Average"/>
              </a:rPr>
              <a:t>last goals</a:t>
            </a:r>
            <a:r>
              <a:rPr lang="en" sz="1600">
                <a:solidFill>
                  <a:srgbClr val="B7B7B7"/>
                </a:solidFill>
                <a:latin typeface="Average"/>
                <a:ea typeface="Average"/>
                <a:cs typeface="Average"/>
                <a:sym typeface="Average"/>
              </a:rPr>
              <a:t> of the painting project today. </a:t>
            </a:r>
            <a:br>
              <a:rPr lang="en" sz="1600">
                <a:solidFill>
                  <a:srgbClr val="B7B7B7"/>
                </a:solidFill>
                <a:latin typeface="Average"/>
                <a:ea typeface="Average"/>
                <a:cs typeface="Average"/>
                <a:sym typeface="Average"/>
              </a:rPr>
            </a:br>
            <a:r>
              <a:rPr lang="en" sz="1600">
                <a:solidFill>
                  <a:srgbClr val="B7B7B7"/>
                </a:solidFill>
                <a:latin typeface="Average"/>
                <a:ea typeface="Average"/>
                <a:cs typeface="Average"/>
                <a:sym typeface="Average"/>
              </a:rPr>
              <a:t>The assignment is on the last page. 😊</a:t>
            </a:r>
            <a:endParaRPr sz="1050">
              <a:solidFill>
                <a:srgbClr val="B7B7B7"/>
              </a:solidFill>
              <a:latin typeface="Average"/>
              <a:ea typeface="Average"/>
              <a:cs typeface="Average"/>
              <a:sym typeface="Average"/>
            </a:endParaRPr>
          </a:p>
        </p:txBody>
      </p:sp>
      <p:pic>
        <p:nvPicPr>
          <p:cNvPr id="490" name="Google Shape;490;p81" title="Painting booklet covers for Visual Arts 10.jpg"/>
          <p:cNvPicPr preferRelativeResize="0"/>
          <p:nvPr/>
        </p:nvPicPr>
        <p:blipFill rotWithShape="1">
          <a:blip r:embed="rId3">
            <a:alphaModFix/>
          </a:blip>
          <a:srcRect b="0" l="0" r="0" t="0"/>
          <a:stretch/>
        </p:blipFill>
        <p:spPr>
          <a:xfrm>
            <a:off x="2" y="1524001"/>
            <a:ext cx="4121724" cy="5334001"/>
          </a:xfrm>
          <a:prstGeom prst="rect">
            <a:avLst/>
          </a:prstGeom>
          <a:noFill/>
          <a:ln>
            <a:noFill/>
          </a:ln>
        </p:spPr>
      </p:pic>
      <p:sp>
        <p:nvSpPr>
          <p:cNvPr descr="Translations" id="491" name="Google Shape;491;p81"/>
          <p:cNvSpPr txBox="1"/>
          <p:nvPr/>
        </p:nvSpPr>
        <p:spPr>
          <a:xfrm>
            <a:off x="4121725" y="0"/>
            <a:ext cx="5022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የሥዕል ፕሮጀክት የመጨረሻ ግቦችዎን ዛሬ ይጽፋሉ።</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سوف تقوم بكتابة أهدافك الأخيرة لمشروع الرسم اليوم.</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Avui escriuràs els teus últims objectius del projecte de pintura.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今天你要写下绘画项目的最后目标。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امروز آخرین اهداف پروژه نقاشی خود را خواهید نوشت.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आज आप पेंटिंग प्रोजेक्ट के अपने अंतिम लक्ष्य लिखेंगे।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今日は、ペイントプロジェクトの最後の目標を書きます。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오늘은 그림 그리기 프로젝트의 마지막 목표를 적어보겠습니다.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Tu dê îro armancên xwe yên dawî yên projeya wênesaziyê binivîsî.</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Hoje você escreverá seus últimos objetivos para o projeto de pintura.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ਤੁਸੀਂ ਅੱਜ ਪੇਂਟਿੰਗ ਪ੍ਰੋਜੈਕਟ ਦੇ ਆਪਣੇ ਆਖਰੀ ਟੀਚੇ ਲਿਖ ਰਹੇ ਹੋਵੋਗੇ।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Сегодня вы запишете последние цели проекта по живописи.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Waxaad qori doontaa yoolalkaagii ugu dambeeyay ee mashruuca rinjiyeynta maanta.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Hoy escribirás tus objetivos finales del proyecto de pintura.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Utakuwa unaandika malengo yako ya mwisho ya mradi wa uchoraji leo.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Isusulat mo ang iyong mga huling layunin ng proyekto sa pagpipinta ngayon.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Bugün resim projenizin son hedeflerini yazacaksınız.</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Сьогодні ви писатимете свої останні цілі малярського проєкту.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Hôm nay bạn sẽ viết ra mục tiêu cuối cùng của dự án vẽ tranh.</a:t>
            </a:r>
            <a:endParaRPr sz="1500">
              <a:solidFill>
                <a:srgbClr val="CACACA"/>
              </a:solidFill>
              <a:latin typeface="Average"/>
              <a:ea typeface="Average"/>
              <a:cs typeface="Average"/>
              <a:sym typeface="Averag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8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Chicken</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497" name="Google Shape;497;p8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DDDDDD"/>
                </a:solidFill>
                <a:latin typeface="Average"/>
                <a:ea typeface="Average"/>
                <a:cs typeface="Average"/>
                <a:sym typeface="Average"/>
              </a:rPr>
              <a:t>⭐ Advait Abhilash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Zi'aez Allison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Peter Azhagiri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Covenant Bassey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Matthew Bowdridge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Gabriel Carvalho Cardoso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Trey Carvery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Ken Declaro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Autumn DeGiobbi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Adella Finnamore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Margo Flynn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Kieran Forbes-Tan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Ronan Furlong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Hala Khalaf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Tyson Lafitte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Tinevimbo Makura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Mohammad Malahfji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Kit McCormack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Harrison Morash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Lam Nguyen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Bayden Noble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Zyaira Owen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Harmony  Parker-Paul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Arad Ranjbar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Ryan Rice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Mila Sahmarani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Yejun Shin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Hayden Theriault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Bianca Thompson-Hill     📷📷📷📷📷</a:t>
            </a:r>
            <a:endParaRPr>
              <a:solidFill>
                <a:srgbClr val="DDDDDD"/>
              </a:solidFill>
              <a:latin typeface="Average"/>
              <a:ea typeface="Average"/>
              <a:cs typeface="Average"/>
              <a:sym typeface="Average"/>
            </a:endParaRPr>
          </a:p>
          <a:p>
            <a:pPr indent="0" lvl="0" marL="0" rtl="0" algn="ctr">
              <a:spcBef>
                <a:spcPts val="0"/>
              </a:spcBef>
              <a:spcAft>
                <a:spcPts val="0"/>
              </a:spcAft>
              <a:buNone/>
            </a:pPr>
            <a:r>
              <a:rPr lang="en">
                <a:solidFill>
                  <a:srgbClr val="DDDDDD"/>
                </a:solidFill>
                <a:latin typeface="Average"/>
                <a:ea typeface="Average"/>
                <a:cs typeface="Average"/>
                <a:sym typeface="Average"/>
              </a:rPr>
              <a:t>⭐ Ayla Williams     </a:t>
            </a:r>
            <a:endParaRPr>
              <a:solidFill>
                <a:srgbClr val="DDDDDD"/>
              </a:solidFill>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83"/>
          <p:cNvSpPr txBox="1"/>
          <p:nvPr/>
        </p:nvSpPr>
        <p:spPr>
          <a:xfrm>
            <a:off x="0" y="50"/>
            <a:ext cx="3543600" cy="2272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Today’s </a:t>
            </a:r>
            <a:br>
              <a:rPr lang="en" sz="3400">
                <a:solidFill>
                  <a:srgbClr val="FFFFFF"/>
                </a:solidFill>
                <a:latin typeface="Oswald"/>
                <a:ea typeface="Oswald"/>
                <a:cs typeface="Oswald"/>
                <a:sym typeface="Oswald"/>
              </a:rPr>
            </a:br>
            <a:r>
              <a:rPr lang="en" sz="3400">
                <a:solidFill>
                  <a:srgbClr val="00FF00"/>
                </a:solidFill>
                <a:latin typeface="Oswald"/>
                <a:ea typeface="Oswald"/>
                <a:cs typeface="Oswald"/>
                <a:sym typeface="Oswald"/>
              </a:rPr>
              <a:t>FIRST THING </a:t>
            </a:r>
            <a:br>
              <a:rPr lang="en" sz="3400">
                <a:solidFill>
                  <a:srgbClr val="FFFFFF"/>
                </a:solidFill>
                <a:latin typeface="Oswald"/>
                <a:ea typeface="Oswald"/>
                <a:cs typeface="Oswald"/>
                <a:sym typeface="Oswald"/>
              </a:rPr>
            </a:br>
            <a:r>
              <a:rPr lang="en" sz="3400">
                <a:solidFill>
                  <a:srgbClr val="FFFFFF"/>
                </a:solidFill>
                <a:latin typeface="Oswald"/>
                <a:ea typeface="Oswald"/>
                <a:cs typeface="Oswald"/>
                <a:sym typeface="Oswald"/>
              </a:rPr>
              <a:t>is finishing your </a:t>
            </a:r>
            <a:br>
              <a:rPr lang="en" sz="3400">
                <a:solidFill>
                  <a:srgbClr val="FFFFFF"/>
                </a:solidFill>
                <a:latin typeface="Oswald"/>
                <a:ea typeface="Oswald"/>
                <a:cs typeface="Oswald"/>
                <a:sym typeface="Oswald"/>
              </a:rPr>
            </a:br>
            <a:r>
              <a:rPr lang="en" sz="3400">
                <a:solidFill>
                  <a:srgbClr val="FFFFFF"/>
                </a:solidFill>
                <a:latin typeface="Oswald"/>
                <a:ea typeface="Oswald"/>
                <a:cs typeface="Oswald"/>
                <a:sym typeface="Oswald"/>
              </a:rPr>
              <a:t>painting goals</a:t>
            </a:r>
            <a:endParaRPr sz="3400">
              <a:solidFill>
                <a:srgbClr val="FFFFFF"/>
              </a:solidFill>
              <a:latin typeface="Oswald"/>
              <a:ea typeface="Oswald"/>
              <a:cs typeface="Oswald"/>
              <a:sym typeface="Oswald"/>
            </a:endParaRPr>
          </a:p>
        </p:txBody>
      </p:sp>
      <p:sp>
        <p:nvSpPr>
          <p:cNvPr descr="Translations" id="503" name="Google Shape;503;p83"/>
          <p:cNvSpPr txBox="1"/>
          <p:nvPr/>
        </p:nvSpPr>
        <p:spPr>
          <a:xfrm>
            <a:off x="3543525" y="50"/>
            <a:ext cx="5600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የዛሬው የመጀመሪያው ነገር የስዕል ግቦችዎን ማጠናቀቅ ነው።</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أول شيء عليك فعله اليوم هو الانتهاء من أهدافك في الرسم</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El PRIMER d'avui és acabar els teus objectius de pintura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今天的第一件事就是完成你的绘画目标</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اولین کار امروز، تمام کردن اهداف نقاشی‌تان است.</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आज का पहला काम है अपने पेंटिंग लक्ष्यों को पूरा करना</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今日一番大事なことは、絵を描く目標を終わらせることです</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오늘의 첫 번째 일은 그림 그리기 목표를 완료하는 것입니다.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TIŞTÊ YEKEM Ê ÎRO ew e ku hûn armancên xwe yên boyaxkirinê biqedînin.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 PRIMEIRA COISA de hoje é concluir seus objetivos de pintura.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ਅੱਜ ਦੀ ਪਹਿਲੀ ਗੱਲ ਤੁਹਾਡੇ ਪੇਂਟਿੰਗ ਟੀਚਿਆਂ ਨੂੰ ਪੂਰਾ ਕਰਨਾ ਹੈ।</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ПЕРВОЕ ДЕЛО сегодняшнего дня — завершение ваших целей по покраске</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WAXYAABAHA KOOWAAD ee maanta waxay dhamaystiraysaa yoolalka rinjiyeynta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Lo PRIMERO de hoy es terminar tus objetivos de pintura.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JAMBO LA KWANZA la leo ni kukamilisha malengo yako ya uchoraji</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Ang UNANG BAGAY ngayon ay ang pagtatapos ng iyong mga layunin sa pagpipinta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Bugünün İLK ŞEYİ boyama hedeflerinizi tamamlamaktır</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ПЕРШЕ, що потрібно зробити сьогодні, це завершити ваші цілі з малювання</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ĐIỀU ĐẦU TIÊN của ngày hôm nay là hoàn thành mục tiêu vẽ tranh của bạn</a:t>
            </a:r>
            <a:endParaRPr>
              <a:solidFill>
                <a:srgbClr val="AAAAAA"/>
              </a:solidFill>
              <a:latin typeface="Average"/>
              <a:ea typeface="Average"/>
              <a:cs typeface="Average"/>
              <a:sym typeface="Average"/>
            </a:endParaRPr>
          </a:p>
        </p:txBody>
      </p:sp>
      <p:pic>
        <p:nvPicPr>
          <p:cNvPr id="504" name="Google Shape;504;p83" title="Watercolour goal setting 2025 - non-adapted.jpg"/>
          <p:cNvPicPr preferRelativeResize="0"/>
          <p:nvPr/>
        </p:nvPicPr>
        <p:blipFill>
          <a:blip r:embed="rId3">
            <a:alphaModFix/>
          </a:blip>
          <a:stretch>
            <a:fillRect/>
          </a:stretch>
        </p:blipFill>
        <p:spPr>
          <a:xfrm>
            <a:off x="0" y="2272300"/>
            <a:ext cx="3543533" cy="45857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08" name="Shape 508"/>
        <p:cNvGrpSpPr/>
        <p:nvPr/>
      </p:nvGrpSpPr>
      <p:grpSpPr>
        <a:xfrm>
          <a:off x="0" y="0"/>
          <a:ext cx="0" cy="0"/>
          <a:chOff x="0" y="0"/>
          <a:chExt cx="0" cy="0"/>
        </a:xfrm>
      </p:grpSpPr>
      <p:sp>
        <p:nvSpPr>
          <p:cNvPr descr="All text" id="509" name="Google Shape;509;p84"/>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3600">
                <a:solidFill>
                  <a:srgbClr val="FFFFFF"/>
                </a:solidFill>
                <a:latin typeface="Oswald"/>
                <a:ea typeface="Oswald"/>
                <a:cs typeface="Oswald"/>
                <a:sym typeface="Oswald"/>
              </a:rPr>
              <a:t>Peer feedback</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lang="en">
                <a:solidFill>
                  <a:srgbClr val="B7B7B7"/>
                </a:solidFill>
                <a:latin typeface="Average"/>
                <a:ea typeface="Average"/>
                <a:cs typeface="Average"/>
                <a:sym typeface="Average"/>
              </a:rPr>
              <a:t>For some reason, students tend to do very well completing their artworks after peer feedback. 😃</a:t>
            </a:r>
            <a:endParaRPr>
              <a:solidFill>
                <a:srgbClr val="B7B7B7"/>
              </a:solidFill>
              <a:latin typeface="Average"/>
              <a:ea typeface="Average"/>
              <a:cs typeface="Average"/>
              <a:sym typeface="Average"/>
            </a:endParaRPr>
          </a:p>
          <a:p>
            <a:pPr indent="0" lvl="0" marL="0" rtl="0" algn="l">
              <a:lnSpc>
                <a:spcPct val="115000"/>
              </a:lnSpc>
              <a:spcBef>
                <a:spcPts val="0"/>
              </a:spcBef>
              <a:spcAft>
                <a:spcPts val="0"/>
              </a:spcAft>
              <a:buNone/>
            </a:pPr>
            <a:r>
              <a:rPr lang="en">
                <a:solidFill>
                  <a:srgbClr val="B7B7B7"/>
                </a:solidFill>
                <a:latin typeface="Average"/>
                <a:ea typeface="Average"/>
                <a:cs typeface="Average"/>
                <a:sym typeface="Average"/>
              </a:rPr>
              <a:t>I think this is because giving advice to others clarifies the targets you need to set for yourself in order to do a good job. </a:t>
            </a:r>
            <a:endParaRPr>
              <a:solidFill>
                <a:srgbClr val="B7B7B7"/>
              </a:solidFill>
              <a:latin typeface="Average"/>
              <a:ea typeface="Average"/>
              <a:cs typeface="Average"/>
              <a:sym typeface="Average"/>
            </a:endParaRPr>
          </a:p>
          <a:p>
            <a:pPr indent="0" lvl="0" marL="0" rtl="0" algn="l">
              <a:lnSpc>
                <a:spcPct val="115000"/>
              </a:lnSpc>
              <a:spcBef>
                <a:spcPts val="0"/>
              </a:spcBef>
              <a:spcAft>
                <a:spcPts val="0"/>
              </a:spcAft>
              <a:buNone/>
            </a:pPr>
            <a:r>
              <a:rPr lang="en">
                <a:solidFill>
                  <a:srgbClr val="B7B7B7"/>
                </a:solidFill>
                <a:latin typeface="Average"/>
                <a:ea typeface="Average"/>
                <a:cs typeface="Average"/>
                <a:sym typeface="Average"/>
              </a:rPr>
              <a:t>Please swap artworks with other students. </a:t>
            </a:r>
            <a:endParaRPr>
              <a:solidFill>
                <a:srgbClr val="B7B7B7"/>
              </a:solidFill>
              <a:latin typeface="Average"/>
              <a:ea typeface="Average"/>
              <a:cs typeface="Average"/>
              <a:sym typeface="Average"/>
            </a:endParaRPr>
          </a:p>
          <a:p>
            <a:pPr indent="0" lvl="0" marL="0" rtl="0" algn="l">
              <a:lnSpc>
                <a:spcPct val="115000"/>
              </a:lnSpc>
              <a:spcBef>
                <a:spcPts val="0"/>
              </a:spcBef>
              <a:spcAft>
                <a:spcPts val="0"/>
              </a:spcAft>
              <a:buNone/>
            </a:pPr>
            <a:r>
              <a:rPr lang="en">
                <a:solidFill>
                  <a:srgbClr val="B7B7B7"/>
                </a:solidFill>
                <a:latin typeface="Average"/>
                <a:ea typeface="Average"/>
                <a:cs typeface="Average"/>
                <a:sym typeface="Average"/>
              </a:rPr>
              <a:t>Give a mix of both specific good feedback, and specific recommendations for improvement. </a:t>
            </a:r>
            <a:endParaRPr>
              <a:solidFill>
                <a:srgbClr val="B7B7B7"/>
              </a:solidFill>
              <a:latin typeface="Average"/>
              <a:ea typeface="Average"/>
              <a:cs typeface="Average"/>
              <a:sym typeface="Average"/>
            </a:endParaRPr>
          </a:p>
          <a:p>
            <a:pPr indent="0" lvl="0" marL="0" rtl="0" algn="l">
              <a:lnSpc>
                <a:spcPct val="115000"/>
              </a:lnSpc>
              <a:spcBef>
                <a:spcPts val="0"/>
              </a:spcBef>
              <a:spcAft>
                <a:spcPts val="0"/>
              </a:spcAft>
              <a:buNone/>
            </a:pPr>
            <a:r>
              <a:rPr lang="en">
                <a:solidFill>
                  <a:srgbClr val="B7B7B7"/>
                </a:solidFill>
                <a:latin typeface="Average"/>
                <a:ea typeface="Average"/>
                <a:cs typeface="Average"/>
                <a:sym typeface="Average"/>
              </a:rPr>
              <a:t>Use a Chromebook if you need to.</a:t>
            </a:r>
            <a:endParaRPr>
              <a:solidFill>
                <a:srgbClr val="B7B7B7"/>
              </a:solidFill>
              <a:latin typeface="Average"/>
              <a:ea typeface="Average"/>
              <a:cs typeface="Average"/>
              <a:sym typeface="Average"/>
            </a:endParaRPr>
          </a:p>
          <a:p>
            <a:pPr indent="0" lvl="0" marL="0" rtl="1" algn="r">
              <a:lnSpc>
                <a:spcPct val="115000"/>
              </a:lnSpc>
              <a:spcBef>
                <a:spcPts val="0"/>
              </a:spcBef>
              <a:spcAft>
                <a:spcPts val="0"/>
              </a:spcAft>
              <a:buNone/>
            </a:pPr>
            <a:r>
              <a:t/>
            </a:r>
            <a:endParaRPr sz="400">
              <a:solidFill>
                <a:srgbClr val="B7B7B7"/>
              </a:solidFill>
              <a:latin typeface="Average"/>
              <a:ea typeface="Average"/>
              <a:cs typeface="Average"/>
              <a:sym typeface="Average"/>
            </a:endParaRPr>
          </a:p>
          <a:p>
            <a:pPr indent="0" lvl="0" marL="0" rtl="0" algn="l">
              <a:spcBef>
                <a:spcPts val="0"/>
              </a:spcBef>
              <a:spcAft>
                <a:spcPts val="0"/>
              </a:spcAft>
              <a:buNone/>
            </a:pPr>
            <a:r>
              <a:t/>
            </a:r>
            <a:endParaRPr sz="1100">
              <a:solidFill>
                <a:srgbClr val="AAAAAA"/>
              </a:solidFill>
              <a:latin typeface="Average"/>
              <a:ea typeface="Average"/>
              <a:cs typeface="Average"/>
              <a:sym typeface="Average"/>
            </a:endParaRPr>
          </a:p>
          <a:p>
            <a:pPr indent="0" lvl="0" marL="0" rtl="0" algn="r">
              <a:spcBef>
                <a:spcPts val="0"/>
              </a:spcBef>
              <a:spcAft>
                <a:spcPts val="0"/>
              </a:spcAft>
              <a:buNone/>
            </a:pPr>
            <a:r>
              <a:rPr lang="en" sz="1100">
                <a:solidFill>
                  <a:srgbClr val="AAAAAA"/>
                </a:solidFill>
                <a:latin typeface="Average"/>
                <a:ea typeface="Average"/>
                <a:cs typeface="Average"/>
                <a:sym typeface="Average"/>
              </a:rPr>
              <a:t>تبادل الأعمال الفنية مع طالب آخر. امنح مزيجًا من الأشياء الجيدة وطرق التحسين. استخدم Chromebook إذا كنت بحاجة.</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与另一名学生交换艺术品。结合好的方面和改进的方法。如果需要，请使用 Chromebook。</a:t>
            </a:r>
            <a:endParaRPr sz="1100">
              <a:solidFill>
                <a:srgbClr val="AAAAAA"/>
              </a:solidFill>
              <a:latin typeface="Average"/>
              <a:ea typeface="Average"/>
              <a:cs typeface="Average"/>
              <a:sym typeface="Average"/>
            </a:endParaRPr>
          </a:p>
          <a:p>
            <a:pPr indent="0" lvl="0" marL="0" rtl="0" algn="r">
              <a:spcBef>
                <a:spcPts val="0"/>
              </a:spcBef>
              <a:spcAft>
                <a:spcPts val="0"/>
              </a:spcAft>
              <a:buNone/>
            </a:pPr>
            <a:r>
              <a:rPr lang="en" sz="1100">
                <a:solidFill>
                  <a:srgbClr val="AAAAAA"/>
                </a:solidFill>
                <a:latin typeface="Average"/>
                <a:ea typeface="Average"/>
                <a:cs typeface="Average"/>
                <a:sym typeface="Average"/>
              </a:rPr>
              <a:t>آثار هنری را با دانش آموز دیگری عوض کنید. ترکیبی از چیزهای خوب و راه های بهبود را ارائه دهید. در صورت نیاز از Chromebook استفاده کنید.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Tauschen Sie Kunstwerke mit einem anderen Schüler aus. Bieten Sie eine Mischung aus guten Dingen und Verbesserungsmöglichkeiten. Verwenden Sie bei Bedarf ein Chromebook.</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Ruil kunstwerken met een andere leerling. Geef een mix van zowel goede dingen als manieren om te verbeteren. Gebruik indien nodig een Chromebook.</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किसी अन्य छात्र के साथ कलाकृतियाँ बदलें। अच्छी चीज़ों और सुधार के तरीकों दोनों का मिश्रण बताइए। यदि आपको आवश्यकता हो तो Chromebook का उपयोग करें.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他の生徒と作品を交換します。良い点と改善方法の両方を組み合わせて提供します。必要に応じて Chromebook を使用してください。</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다른 학생과 작품을 교환합니다. 좋은 점과 개선할 수 있는 방법을 모두 제공하십시오. 필요한 경우 크롬북을 사용하세요.</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Karên hunerî bi xwendekarek din re biguherînin. Hem tiştên baş û hem jî awayên çêtirkirinê tevlihev bikin. Ger hewce bike Chromebookek bikar bînin.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अर्को विद्यार्थीसँग कलाकृतिहरू बदल्नुहोस्। राम्रो चीजहरू र सुधार गर्ने तरिकाहरू दुवैको मिश्रण दिनुहोस्। यदि तपाईंलाई आवश्यक छ भने Chromebook प्रयोग गर्नुहोस्।</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ਕਿਸੇ ਹੋਰ ਵਿਦਿਆਰਥੀ ਨਾਲ ਕਲਾਕ੍ਰਿਤੀਆਂ ਦੀ ਅਦਲਾ-ਬਦਲੀ ਕਰੋ। ਚੰਗੀਆਂ ਚੀਜ਼ਾਂ ਅਤੇ ਸੁਧਾਰ ਕਰਨ ਦੇ ਤਰੀਕਿਆਂ ਦੋਵਾਂ ਦਾ ਮਿਸ਼ਰਣ ਦਿਓ। ਜੇਕਰ ਤੁਹਾਨੂੰ ਲੋੜ ਹੋਵੇ ਤਾਂ ਇੱਕ Chromebook ਵਰਤੋ।</a:t>
            </a:r>
            <a:endParaRPr sz="1100">
              <a:solidFill>
                <a:srgbClr val="AAAAAA"/>
              </a:solidFill>
              <a:latin typeface="Average"/>
              <a:ea typeface="Average"/>
              <a:cs typeface="Average"/>
              <a:sym typeface="Average"/>
            </a:endParaRPr>
          </a:p>
          <a:p>
            <a:pPr indent="0" lvl="0" marL="0" rtl="0" algn="r">
              <a:spcBef>
                <a:spcPts val="0"/>
              </a:spcBef>
              <a:spcAft>
                <a:spcPts val="0"/>
              </a:spcAft>
              <a:buNone/>
            </a:pPr>
            <a:r>
              <a:rPr lang="en" sz="1100">
                <a:solidFill>
                  <a:srgbClr val="AAAAAA"/>
                </a:solidFill>
                <a:latin typeface="Average"/>
                <a:ea typeface="Average"/>
                <a:cs typeface="Average"/>
                <a:sym typeface="Average"/>
              </a:rPr>
              <a:t>د بل زده کونکي سره د هنر اثار بدل کړئ. د ښه شیانو او د ښه کولو لپاره د دواړو لارو ترکیب ورکړئ. که تاسو اړتیا لرئ د Chromebook څخه کار واخلئ.</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Troque obras de arte com outro aluno. Dê uma mistura de coisas boas e maneiras de melhorar. Use um Chromebook se precisar.</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050">
                <a:solidFill>
                  <a:srgbClr val="AAAAAA"/>
                </a:solidFill>
                <a:latin typeface="Average"/>
                <a:ea typeface="Average"/>
                <a:cs typeface="Average"/>
                <a:sym typeface="Average"/>
              </a:rPr>
              <a:t>Поменяйтесь рисунками с другим учеником. Дайте сочетание как хороших вещей, так и способов улучшения. Используйте Chromebook, если вам нужно.</a:t>
            </a:r>
            <a:endParaRPr sz="105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Ku beddel farshaxanka arday kale. Isku dhafka labada wax wanaagsan iyo siyaabaha aad ku hagaajin karto. Isticmaal buugga Chromebook haddii aad u baahan tahay.</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Intercambia obras de arte con otro estudiante. Ofrezca una combinación de cosas buenas y formas de mejorar. Usa un Chromebook si lo necesitas.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Badilisha kazi za sanaa na mwanafunzi mwingine. Toa mchanganyiko wa mambo mazuri na njia za kuboresha. Tumia Chromebook ukihitaji.</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Magpalit ng mga likhang sining sa ibang mag-aaral. Magbigay ng halo ng parehong magagandang bagay at mga paraan upang mapabuti. Gumamit ng Chromebook kung kailangan mo.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แลกเปลี่ยนงานศิลปะกับนักเรียนคนอื่น ให้ทั้งสิ่งที่ดีและวิธีปรับปรุง ใช้ Chromebook หากคุณต้องการ</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Sanat eserlerini başka bir öğrenciyle değiştirin. Hem iyi şeylerin hem de iyileştirme yollarının bir karışımını verin. Gerekirse bir Chromebook kullanın.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Поміняйтеся роботами з іншим учнем. Дайте поєднання як хороших речей, так і способів покращення. За потреби використовуйте Chromebook.</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Trao đổi tác phẩm nghệ thuật với một học sinh khác. Đưa ra sự kết hợp của cả những điều tốt đẹp và những cách để cải thiện. Sử dụng Chromebook nếu bạn cần.</a:t>
            </a:r>
            <a:endParaRPr sz="1150">
              <a:solidFill>
                <a:srgbClr val="AAAAAA"/>
              </a:solidFill>
              <a:latin typeface="Average"/>
              <a:ea typeface="Average"/>
              <a:cs typeface="Average"/>
              <a:sym typeface="Averag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3" name="Shape 513"/>
        <p:cNvGrpSpPr/>
        <p:nvPr/>
      </p:nvGrpSpPr>
      <p:grpSpPr>
        <a:xfrm>
          <a:off x="0" y="0"/>
          <a:ext cx="0" cy="0"/>
          <a:chOff x="0" y="0"/>
          <a:chExt cx="0" cy="0"/>
        </a:xfrm>
      </p:grpSpPr>
      <p:sp>
        <p:nvSpPr>
          <p:cNvPr descr="Title" id="514" name="Google Shape;514;p85"/>
          <p:cNvSpPr txBox="1"/>
          <p:nvPr/>
        </p:nvSpPr>
        <p:spPr>
          <a:xfrm>
            <a:off x="5264000" y="50"/>
            <a:ext cx="3879900" cy="182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FFFFFF"/>
                </a:solidFill>
                <a:latin typeface="Oswald"/>
                <a:ea typeface="Oswald"/>
                <a:cs typeface="Oswald"/>
                <a:sym typeface="Oswald"/>
              </a:rPr>
              <a:t>Answer any </a:t>
            </a:r>
            <a:r>
              <a:rPr b="1" lang="en" sz="3300">
                <a:solidFill>
                  <a:srgbClr val="FFFFFF"/>
                </a:solidFill>
                <a:latin typeface="Oswald"/>
                <a:ea typeface="Oswald"/>
                <a:cs typeface="Oswald"/>
                <a:sym typeface="Oswald"/>
              </a:rPr>
              <a:t>EIGHT </a:t>
            </a:r>
            <a:r>
              <a:rPr lang="en" sz="3300">
                <a:solidFill>
                  <a:srgbClr val="FFFFFF"/>
                </a:solidFill>
                <a:latin typeface="Oswald"/>
                <a:ea typeface="Oswald"/>
                <a:cs typeface="Oswald"/>
                <a:sym typeface="Oswald"/>
              </a:rPr>
              <a:t>or </a:t>
            </a:r>
            <a:r>
              <a:rPr b="1" lang="en" sz="3300">
                <a:solidFill>
                  <a:srgbClr val="FFFFFF"/>
                </a:solidFill>
                <a:latin typeface="Oswald"/>
                <a:ea typeface="Oswald"/>
                <a:cs typeface="Oswald"/>
                <a:sym typeface="Oswald"/>
              </a:rPr>
              <a:t>FIVE </a:t>
            </a:r>
            <a:r>
              <a:rPr lang="en" sz="3300">
                <a:solidFill>
                  <a:srgbClr val="FFFFFF"/>
                </a:solidFill>
                <a:latin typeface="Oswald"/>
                <a:ea typeface="Oswald"/>
                <a:cs typeface="Oswald"/>
                <a:sym typeface="Oswald"/>
              </a:rPr>
              <a:t>questions, depending</a:t>
            </a:r>
            <a:endParaRPr sz="1100">
              <a:solidFill>
                <a:srgbClr val="B7B7B7"/>
              </a:solidFill>
              <a:latin typeface="Average"/>
              <a:ea typeface="Average"/>
              <a:cs typeface="Average"/>
              <a:sym typeface="Average"/>
            </a:endParaRPr>
          </a:p>
        </p:txBody>
      </p:sp>
      <p:pic>
        <p:nvPicPr>
          <p:cNvPr id="515" name="Google Shape;515;p85"/>
          <p:cNvPicPr preferRelativeResize="0"/>
          <p:nvPr/>
        </p:nvPicPr>
        <p:blipFill rotWithShape="1">
          <a:blip r:embed="rId3">
            <a:alphaModFix/>
          </a:blip>
          <a:srcRect b="4060" l="14712" r="33882" t="12223"/>
          <a:stretch/>
        </p:blipFill>
        <p:spPr>
          <a:xfrm>
            <a:off x="0" y="50"/>
            <a:ext cx="5263997" cy="6857999"/>
          </a:xfrm>
          <a:prstGeom prst="rect">
            <a:avLst/>
          </a:prstGeom>
          <a:noFill/>
          <a:ln>
            <a:noFill/>
          </a:ln>
        </p:spPr>
      </p:pic>
      <p:sp>
        <p:nvSpPr>
          <p:cNvPr descr="Translations" id="516" name="Google Shape;516;p85"/>
          <p:cNvSpPr txBox="1"/>
          <p:nvPr/>
        </p:nvSpPr>
        <p:spPr>
          <a:xfrm>
            <a:off x="5264000" y="1829750"/>
            <a:ext cx="3879900" cy="50283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أجب عن ثمانية أو خمسة أسئلة، حسب</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回答任何八个或五个问题，具体取决于</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بسته به هر هشت یا پنج سوال پاسخ دهید</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आधार पर किन्हीं आठ या पाँच प्रश्नों के उत्तर दें</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상황에 따라 8~5개의 질문에 답하세요.</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Ответьте на любые ВОСЕМЬ или ПЯТЬ вопросов, в зависимости от</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Одговорите на било које ОСАМ или ПЕТ питања, у зависности</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Responda OCHO o CINCO preguntas, dependiendo</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Sagutin ang alinmang WALO o LIMANG tanong, depende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Дайте відповідь на будь-які ВІСІМ чи П’ЯТЬ запитань, залежно</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Trả lời TÁM hoặc NĂM câu hỏi bất kỳ, tùy thuộc vào</a:t>
            </a:r>
            <a:endParaRPr sz="1550">
              <a:solidFill>
                <a:srgbClr val="CACAC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0" name="Shape 520"/>
        <p:cNvGrpSpPr/>
        <p:nvPr/>
      </p:nvGrpSpPr>
      <p:grpSpPr>
        <a:xfrm>
          <a:off x="0" y="0"/>
          <a:ext cx="0" cy="0"/>
          <a:chOff x="0" y="0"/>
          <a:chExt cx="0" cy="0"/>
        </a:xfrm>
      </p:grpSpPr>
      <p:grpSp>
        <p:nvGrpSpPr>
          <p:cNvPr id="521" name="Google Shape;521;p86"/>
          <p:cNvGrpSpPr/>
          <p:nvPr/>
        </p:nvGrpSpPr>
        <p:grpSpPr>
          <a:xfrm>
            <a:off x="1001947" y="2410382"/>
            <a:ext cx="7118510" cy="4448281"/>
            <a:chOff x="410460" y="1141000"/>
            <a:chExt cx="8630589" cy="5502574"/>
          </a:xfrm>
        </p:grpSpPr>
        <p:pic>
          <p:nvPicPr>
            <p:cNvPr id="522" name="Google Shape;522;p86"/>
            <p:cNvPicPr preferRelativeResize="0"/>
            <p:nvPr/>
          </p:nvPicPr>
          <p:blipFill rotWithShape="1">
            <a:blip r:embed="rId3">
              <a:alphaModFix/>
            </a:blip>
            <a:srcRect b="3846" l="14438" r="33700" t="12184"/>
            <a:stretch/>
          </p:blipFill>
          <p:spPr>
            <a:xfrm>
              <a:off x="410460" y="1141000"/>
              <a:ext cx="4248326" cy="5502574"/>
            </a:xfrm>
            <a:prstGeom prst="rect">
              <a:avLst/>
            </a:prstGeom>
            <a:noFill/>
            <a:ln>
              <a:noFill/>
            </a:ln>
          </p:spPr>
        </p:pic>
        <p:pic>
          <p:nvPicPr>
            <p:cNvPr id="523" name="Google Shape;523;p86"/>
            <p:cNvPicPr preferRelativeResize="0"/>
            <p:nvPr/>
          </p:nvPicPr>
          <p:blipFill rotWithShape="1">
            <a:blip r:embed="rId4">
              <a:alphaModFix/>
            </a:blip>
            <a:srcRect b="4064" l="14547" r="33629" t="12484"/>
            <a:stretch/>
          </p:blipFill>
          <p:spPr>
            <a:xfrm>
              <a:off x="4792723" y="1155891"/>
              <a:ext cx="4248326" cy="5472801"/>
            </a:xfrm>
            <a:prstGeom prst="rect">
              <a:avLst/>
            </a:prstGeom>
            <a:noFill/>
            <a:ln>
              <a:noFill/>
            </a:ln>
          </p:spPr>
        </p:pic>
      </p:grpSp>
      <p:sp>
        <p:nvSpPr>
          <p:cNvPr id="524" name="Google Shape;524;p86"/>
          <p:cNvSpPr txBox="1"/>
          <p:nvPr/>
        </p:nvSpPr>
        <p:spPr>
          <a:xfrm>
            <a:off x="311700" y="-2"/>
            <a:ext cx="8520600" cy="61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Translations are available</a:t>
            </a:r>
            <a:endParaRPr sz="1100">
              <a:solidFill>
                <a:srgbClr val="B7B7B7"/>
              </a:solidFill>
              <a:latin typeface="Average"/>
              <a:ea typeface="Average"/>
              <a:cs typeface="Average"/>
              <a:sym typeface="Average"/>
            </a:endParaRPr>
          </a:p>
        </p:txBody>
      </p:sp>
      <p:sp>
        <p:nvSpPr>
          <p:cNvPr id="525" name="Google Shape;525;p86"/>
          <p:cNvSpPr txBox="1"/>
          <p:nvPr/>
        </p:nvSpPr>
        <p:spPr>
          <a:xfrm>
            <a:off x="1001950" y="618600"/>
            <a:ext cx="3495600" cy="1785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الترجمات متوفرة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提供翻译</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ترجمه ها موجود است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अनुवाद उपलब्ध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번역이 가능합니다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Переводы доступны</a:t>
            </a:r>
            <a:endParaRPr sz="1500">
              <a:solidFill>
                <a:srgbClr val="AAAAAA"/>
              </a:solidFill>
              <a:latin typeface="Average"/>
              <a:ea typeface="Average"/>
              <a:cs typeface="Average"/>
              <a:sym typeface="Average"/>
            </a:endParaRPr>
          </a:p>
        </p:txBody>
      </p:sp>
      <p:sp>
        <p:nvSpPr>
          <p:cNvPr descr="Translations" id="526" name="Google Shape;526;p86"/>
          <p:cNvSpPr txBox="1"/>
          <p:nvPr/>
        </p:nvSpPr>
        <p:spPr>
          <a:xfrm>
            <a:off x="4646450" y="618600"/>
            <a:ext cx="3495600" cy="178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Преводи су доступни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 traducciones disponibles.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Available ang mga pagsasalin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Переклади 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Bản dịch có sẵn</a:t>
            </a:r>
            <a:endParaRPr sz="900">
              <a:solidFill>
                <a:srgbClr val="B7B7B7"/>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2"/>
          <p:cNvSpPr txBox="1"/>
          <p:nvPr/>
        </p:nvSpPr>
        <p:spPr>
          <a:xfrm>
            <a:off x="-75" y="6181475"/>
            <a:ext cx="9144000" cy="676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Zamani won the 2023 ECMA African Canadian Artist of the Year</a:t>
            </a:r>
            <a:endParaRPr b="1" sz="2400">
              <a:solidFill>
                <a:srgbClr val="FFFFFF"/>
              </a:solidFill>
              <a:latin typeface="Cabin"/>
              <a:ea typeface="Cabin"/>
              <a:cs typeface="Cabin"/>
              <a:sym typeface="Cabin"/>
            </a:endParaRPr>
          </a:p>
        </p:txBody>
      </p:sp>
      <p:pic>
        <p:nvPicPr>
          <p:cNvPr id="218" name="Google Shape;218;p42"/>
          <p:cNvPicPr preferRelativeResize="0"/>
          <p:nvPr/>
        </p:nvPicPr>
        <p:blipFill>
          <a:blip r:embed="rId3">
            <a:alphaModFix/>
          </a:blip>
          <a:stretch>
            <a:fillRect/>
          </a:stretch>
        </p:blipFill>
        <p:spPr>
          <a:xfrm>
            <a:off x="0" y="0"/>
            <a:ext cx="7093986" cy="5876675"/>
          </a:xfrm>
          <a:prstGeom prst="rect">
            <a:avLst/>
          </a:prstGeom>
          <a:noFill/>
          <a:ln>
            <a:noFill/>
          </a:ln>
        </p:spPr>
      </p:pic>
      <p:pic>
        <p:nvPicPr>
          <p:cNvPr id="219" name="Google Shape;219;p42"/>
          <p:cNvPicPr preferRelativeResize="0"/>
          <p:nvPr/>
        </p:nvPicPr>
        <p:blipFill>
          <a:blip r:embed="rId4">
            <a:alphaModFix/>
          </a:blip>
          <a:stretch>
            <a:fillRect/>
          </a:stretch>
        </p:blipFill>
        <p:spPr>
          <a:xfrm>
            <a:off x="5430444" y="1281282"/>
            <a:ext cx="3713551" cy="45954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descr="All text" id="535" name="Google Shape;535;p88"/>
          <p:cNvSpPr txBox="1"/>
          <p:nvPr/>
        </p:nvSpPr>
        <p:spPr>
          <a:xfrm>
            <a:off x="311700" y="-4"/>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30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Finish the goal setting FIRST!</a:t>
            </a:r>
            <a:br>
              <a:rPr b="1" lang="en" sz="2000">
                <a:solidFill>
                  <a:srgbClr val="FFFFFF"/>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Stick</a:t>
            </a:r>
            <a:r>
              <a:rPr lang="en" sz="2000">
                <a:solidFill>
                  <a:srgbClr val="CACACA"/>
                </a:solidFill>
                <a:latin typeface="Average"/>
                <a:ea typeface="Average"/>
                <a:cs typeface="Average"/>
                <a:sym typeface="Average"/>
              </a:rPr>
              <a:t> to your colour scheme.</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Build up darkness with </a:t>
            </a:r>
            <a:r>
              <a:rPr b="1" lang="en" sz="2000">
                <a:solidFill>
                  <a:srgbClr val="FFFFFF"/>
                </a:solidFill>
                <a:latin typeface="Average"/>
                <a:ea typeface="Average"/>
                <a:cs typeface="Average"/>
                <a:sym typeface="Average"/>
              </a:rPr>
              <a:t>many light layers</a:t>
            </a:r>
            <a:r>
              <a:rPr lang="en" sz="2000">
                <a:solidFill>
                  <a:srgbClr val="CACACA"/>
                </a:solidFill>
                <a:latin typeface="Average"/>
                <a:ea typeface="Average"/>
                <a:cs typeface="Average"/>
                <a:sym typeface="Average"/>
              </a:rPr>
              <a:t> painted on top of each other.</a:t>
            </a:r>
            <a:br>
              <a:rPr lang="en" sz="2000">
                <a:solidFill>
                  <a:srgbClr val="CACACA"/>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Start in the back</a:t>
            </a:r>
            <a:r>
              <a:rPr lang="en" sz="2000">
                <a:solidFill>
                  <a:srgbClr val="CACACA"/>
                </a:solidFill>
                <a:latin typeface="Average"/>
                <a:ea typeface="Average"/>
                <a:cs typeface="Average"/>
                <a:sym typeface="Average"/>
              </a:rPr>
              <a:t>, and work to the front.</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With each layer, ask yourself where you can make it:</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b="1" lang="en" sz="2000">
                <a:solidFill>
                  <a:srgbClr val="FFFFFF"/>
                </a:solidFill>
                <a:latin typeface="Average"/>
                <a:ea typeface="Average"/>
                <a:cs typeface="Average"/>
                <a:sym typeface="Average"/>
              </a:rPr>
              <a:t>Darker</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 sz="2000">
                <a:solidFill>
                  <a:srgbClr val="CACACA"/>
                </a:solidFill>
                <a:latin typeface="Average"/>
                <a:ea typeface="Average"/>
                <a:cs typeface="Average"/>
                <a:sym typeface="Average"/>
              </a:rPr>
              <a:t>a more </a:t>
            </a:r>
            <a:r>
              <a:rPr b="1" lang="en" sz="2000">
                <a:solidFill>
                  <a:srgbClr val="FFFFFF"/>
                </a:solidFill>
                <a:latin typeface="Average"/>
                <a:ea typeface="Average"/>
                <a:cs typeface="Average"/>
                <a:sym typeface="Average"/>
              </a:rPr>
              <a:t>specific colour</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 sz="2000">
                <a:solidFill>
                  <a:srgbClr val="CACACA"/>
                </a:solidFill>
                <a:latin typeface="Average"/>
                <a:ea typeface="Average"/>
                <a:cs typeface="Average"/>
                <a:sym typeface="Average"/>
              </a:rPr>
              <a:t>more </a:t>
            </a:r>
            <a:r>
              <a:rPr b="1" lang="en" sz="2000">
                <a:solidFill>
                  <a:srgbClr val="FFFFFF"/>
                </a:solidFill>
                <a:latin typeface="Average"/>
                <a:ea typeface="Average"/>
                <a:cs typeface="Average"/>
                <a:sym typeface="Average"/>
              </a:rPr>
              <a:t>detailed</a:t>
            </a:r>
            <a:br>
              <a:rPr b="1" lang="en" sz="2000">
                <a:solidFill>
                  <a:srgbClr val="FFFFFF"/>
                </a:solidFill>
                <a:latin typeface="Average"/>
                <a:ea typeface="Average"/>
                <a:cs typeface="Average"/>
                <a:sym typeface="Average"/>
              </a:rPr>
            </a:b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b="1" lang="en" sz="2000">
                <a:solidFill>
                  <a:srgbClr val="FFFFFF"/>
                </a:solidFill>
                <a:latin typeface="Average"/>
                <a:ea typeface="Average"/>
                <a:cs typeface="Average"/>
                <a:sym typeface="Average"/>
              </a:rPr>
              <a:t>Carefully mixed greys</a:t>
            </a:r>
            <a:r>
              <a:rPr lang="en" sz="2000">
                <a:solidFill>
                  <a:srgbClr val="CACACA"/>
                </a:solidFill>
                <a:latin typeface="Average"/>
                <a:ea typeface="Average"/>
                <a:cs typeface="Average"/>
                <a:sym typeface="Average"/>
              </a:rPr>
              <a:t> show more skill than bright colours.</a:t>
            </a:r>
            <a:endParaRPr sz="2000">
              <a:solidFill>
                <a:srgbClr val="CACACA"/>
              </a:solidFill>
              <a:latin typeface="Average"/>
              <a:ea typeface="Average"/>
              <a:cs typeface="Average"/>
              <a:sym typeface="Average"/>
            </a:endParaRPr>
          </a:p>
        </p:txBody>
      </p:sp>
      <p:pic>
        <p:nvPicPr>
          <p:cNvPr id="536" name="Google Shape;536;p88"/>
          <p:cNvPicPr preferRelativeResize="0"/>
          <p:nvPr/>
        </p:nvPicPr>
        <p:blipFill>
          <a:blip r:embed="rId3">
            <a:alphaModFix/>
          </a:blip>
          <a:stretch>
            <a:fillRect/>
          </a:stretch>
        </p:blipFill>
        <p:spPr>
          <a:xfrm>
            <a:off x="6788575" y="3274625"/>
            <a:ext cx="2355425" cy="23554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0" name="Shape 540"/>
        <p:cNvGrpSpPr/>
        <p:nvPr/>
      </p:nvGrpSpPr>
      <p:grpSpPr>
        <a:xfrm>
          <a:off x="0" y="0"/>
          <a:ext cx="0" cy="0"/>
          <a:chOff x="0" y="0"/>
          <a:chExt cx="0" cy="0"/>
        </a:xfrm>
      </p:grpSpPr>
      <p:pic>
        <p:nvPicPr>
          <p:cNvPr id="541" name="Google Shape;541;p89"/>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542" name="Google Shape;542;p89"/>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descr="All text" id="547" name="Google Shape;547;p90"/>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43"/>
          <p:cNvPicPr preferRelativeResize="0"/>
          <p:nvPr/>
        </p:nvPicPr>
        <p:blipFill>
          <a:blip r:embed="rId3">
            <a:alphaModFix/>
          </a:blip>
          <a:stretch>
            <a:fillRect/>
          </a:stretch>
        </p:blipFill>
        <p:spPr>
          <a:xfrm>
            <a:off x="471188" y="0"/>
            <a:ext cx="8201480" cy="6181475"/>
          </a:xfrm>
          <a:prstGeom prst="rect">
            <a:avLst/>
          </a:prstGeom>
          <a:noFill/>
          <a:ln>
            <a:noFill/>
          </a:ln>
        </p:spPr>
      </p:pic>
      <p:sp>
        <p:nvSpPr>
          <p:cNvPr id="225" name="Google Shape;225;p43"/>
          <p:cNvSpPr txBox="1"/>
          <p:nvPr/>
        </p:nvSpPr>
        <p:spPr>
          <a:xfrm>
            <a:off x="-75" y="6181475"/>
            <a:ext cx="9144000" cy="676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Glen McMinn </a:t>
            </a:r>
            <a:r>
              <a:rPr lang="en" sz="2400">
                <a:solidFill>
                  <a:srgbClr val="B7B7B7"/>
                </a:solidFill>
                <a:latin typeface="Cabin"/>
                <a:ea typeface="Cabin"/>
                <a:cs typeface="Cabin"/>
                <a:sym typeface="Cabin"/>
              </a:rPr>
              <a:t>and </a:t>
            </a:r>
            <a:r>
              <a:rPr b="1" lang="en" sz="2400">
                <a:solidFill>
                  <a:srgbClr val="FFFFFF"/>
                </a:solidFill>
                <a:latin typeface="Cabin"/>
                <a:ea typeface="Cabin"/>
                <a:cs typeface="Cabin"/>
                <a:sym typeface="Cabin"/>
              </a:rPr>
              <a:t>Ken Dryden</a:t>
            </a:r>
            <a:r>
              <a:rPr lang="en" sz="2400">
                <a:solidFill>
                  <a:srgbClr val="B7B7B7"/>
                </a:solidFill>
                <a:latin typeface="Cabin"/>
                <a:ea typeface="Cabin"/>
                <a:cs typeface="Cabin"/>
                <a:sym typeface="Cabin"/>
              </a:rPr>
              <a:t> </a:t>
            </a:r>
            <a:endParaRPr sz="2400">
              <a:solidFill>
                <a:srgbClr val="B7B7B7"/>
              </a:solidFill>
              <a:latin typeface="Cabin"/>
              <a:ea typeface="Cabin"/>
              <a:cs typeface="Cabin"/>
              <a:sym typeface="Cabi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9" name="Shape 229"/>
        <p:cNvGrpSpPr/>
        <p:nvPr/>
      </p:nvGrpSpPr>
      <p:grpSpPr>
        <a:xfrm>
          <a:off x="0" y="0"/>
          <a:ext cx="0" cy="0"/>
          <a:chOff x="0" y="0"/>
          <a:chExt cx="0" cy="0"/>
        </a:xfrm>
      </p:grpSpPr>
      <p:sp>
        <p:nvSpPr>
          <p:cNvPr id="230" name="Google Shape;230;p44"/>
          <p:cNvSpPr txBox="1"/>
          <p:nvPr/>
        </p:nvSpPr>
        <p:spPr>
          <a:xfrm>
            <a:off x="6944375" y="100"/>
            <a:ext cx="2199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chemeClr val="dk1"/>
                </a:solidFill>
                <a:latin typeface="Cabin"/>
                <a:ea typeface="Cabin"/>
                <a:cs typeface="Cabin"/>
                <a:sym typeface="Cabin"/>
              </a:rPr>
              <a:t>Jordan Bennett</a:t>
            </a:r>
            <a:endParaRPr b="1" sz="2400">
              <a:solidFill>
                <a:schemeClr val="dk1"/>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Mechanical Medicine Wheel</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24 x 24 x 1.5”</a:t>
            </a:r>
            <a:endParaRPr sz="2400">
              <a:solidFill>
                <a:srgbClr val="B7B7B7"/>
              </a:solidFill>
              <a:latin typeface="Cabin"/>
              <a:ea typeface="Cabin"/>
              <a:cs typeface="Cabin"/>
              <a:sym typeface="Cabin"/>
            </a:endParaRPr>
          </a:p>
        </p:txBody>
      </p:sp>
      <p:pic>
        <p:nvPicPr>
          <p:cNvPr id="231" name="Google Shape;231;p44"/>
          <p:cNvPicPr preferRelativeResize="0"/>
          <p:nvPr/>
        </p:nvPicPr>
        <p:blipFill rotWithShape="1">
          <a:blip r:embed="rId3">
            <a:alphaModFix/>
          </a:blip>
          <a:srcRect b="16207" l="9882" r="7357" t="18442"/>
          <a:stretch/>
        </p:blipFill>
        <p:spPr>
          <a:xfrm>
            <a:off x="0" y="100"/>
            <a:ext cx="6944374" cy="6857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5" name="Shape 235"/>
        <p:cNvGrpSpPr/>
        <p:nvPr/>
      </p:nvGrpSpPr>
      <p:grpSpPr>
        <a:xfrm>
          <a:off x="0" y="0"/>
          <a:ext cx="0" cy="0"/>
          <a:chOff x="0" y="0"/>
          <a:chExt cx="0" cy="0"/>
        </a:xfrm>
      </p:grpSpPr>
      <p:sp>
        <p:nvSpPr>
          <p:cNvPr id="236" name="Google Shape;236;p45"/>
          <p:cNvSpPr txBox="1"/>
          <p:nvPr/>
        </p:nvSpPr>
        <p:spPr>
          <a:xfrm>
            <a:off x="5143500" y="175"/>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chemeClr val="dk1"/>
                </a:solidFill>
                <a:latin typeface="Cabin"/>
                <a:ea typeface="Cabin"/>
                <a:cs typeface="Cabin"/>
                <a:sym typeface="Cabin"/>
              </a:rPr>
              <a:t>New sculpture installation at the Queen’s Marque</a:t>
            </a:r>
            <a:endParaRPr b="1" i="1" sz="2400">
              <a:solidFill>
                <a:srgbClr val="FFFFFF"/>
              </a:solidFill>
              <a:latin typeface="Cabin"/>
              <a:ea typeface="Cabin"/>
              <a:cs typeface="Cabin"/>
              <a:sym typeface="Cabin"/>
            </a:endParaRPr>
          </a:p>
          <a:p>
            <a:pPr indent="0" lvl="0" marL="0" rtl="0" algn="ctr">
              <a:spcBef>
                <a:spcPts val="0"/>
              </a:spcBef>
              <a:spcAft>
                <a:spcPts val="0"/>
              </a:spcAft>
              <a:buNone/>
            </a:pPr>
            <a:r>
              <a:t/>
            </a:r>
            <a:endParaRPr b="1" i="1" sz="2400">
              <a:solidFill>
                <a:srgbClr val="FFFFFF"/>
              </a:solidFill>
              <a:latin typeface="Cabin"/>
              <a:ea typeface="Cabin"/>
              <a:cs typeface="Cabin"/>
              <a:sym typeface="Cabin"/>
            </a:endParaRPr>
          </a:p>
          <a:p>
            <a:pPr indent="0" lvl="0" marL="0" rtl="0" algn="ctr">
              <a:spcBef>
                <a:spcPts val="0"/>
              </a:spcBef>
              <a:spcAft>
                <a:spcPts val="0"/>
              </a:spcAft>
              <a:buNone/>
            </a:pPr>
            <a:r>
              <a:rPr i="1" lang="en" sz="2400">
                <a:solidFill>
                  <a:srgbClr val="B7B7B7"/>
                </a:solidFill>
                <a:latin typeface="Cabin"/>
                <a:ea typeface="Cabin"/>
                <a:cs typeface="Cabin"/>
                <a:sym typeface="Cabin"/>
              </a:rPr>
              <a:t>Halifax waterfront, </a:t>
            </a:r>
            <a:r>
              <a:rPr lang="en" sz="2400">
                <a:solidFill>
                  <a:srgbClr val="B7B7B7"/>
                </a:solidFill>
                <a:latin typeface="Cabin"/>
                <a:ea typeface="Cabin"/>
                <a:cs typeface="Cabin"/>
                <a:sym typeface="Cabin"/>
              </a:rPr>
              <a:t> 2021. </a:t>
            </a:r>
            <a:endParaRPr b="1" sz="2400">
              <a:solidFill>
                <a:srgbClr val="FFFFFF"/>
              </a:solidFill>
              <a:latin typeface="Cabin"/>
              <a:ea typeface="Cabin"/>
              <a:cs typeface="Cabin"/>
              <a:sym typeface="Cabin"/>
            </a:endParaRPr>
          </a:p>
        </p:txBody>
      </p:sp>
      <p:pic>
        <p:nvPicPr>
          <p:cNvPr id="237" name="Google Shape;237;p45"/>
          <p:cNvPicPr preferRelativeResize="0"/>
          <p:nvPr/>
        </p:nvPicPr>
        <p:blipFill>
          <a:blip r:embed="rId3">
            <a:alphaModFix/>
          </a:blip>
          <a:stretch>
            <a:fillRect/>
          </a:stretch>
        </p:blipFill>
        <p:spPr>
          <a:xfrm>
            <a:off x="0" y="0"/>
            <a:ext cx="5143492" cy="6857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1" name="Shape 241"/>
        <p:cNvGrpSpPr/>
        <p:nvPr/>
      </p:nvGrpSpPr>
      <p:grpSpPr>
        <a:xfrm>
          <a:off x="0" y="0"/>
          <a:ext cx="0" cy="0"/>
          <a:chOff x="0" y="0"/>
          <a:chExt cx="0" cy="0"/>
        </a:xfrm>
      </p:grpSpPr>
      <p:pic>
        <p:nvPicPr>
          <p:cNvPr id="242" name="Google Shape;242;p46"/>
          <p:cNvPicPr preferRelativeResize="0"/>
          <p:nvPr/>
        </p:nvPicPr>
        <p:blipFill rotWithShape="1">
          <a:blip r:embed="rId3">
            <a:alphaModFix/>
          </a:blip>
          <a:srcRect b="20441" l="16505" r="10369" t="27159"/>
          <a:stretch/>
        </p:blipFill>
        <p:spPr>
          <a:xfrm>
            <a:off x="-213304" y="0"/>
            <a:ext cx="9570616" cy="68579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